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8293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1371600" y="3188970"/>
            <a:ext cx="15544800" cy="21602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743200" y="5760720"/>
            <a:ext cx="12801600" cy="25717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8293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373524" y="1924623"/>
            <a:ext cx="17540951" cy="9626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07111" y="4113088"/>
            <a:ext cx="9873775" cy="37820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373524" y="1924623"/>
            <a:ext cx="17540951" cy="9626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07111" y="4113088"/>
            <a:ext cx="9873775" cy="37820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8293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373524" y="1924623"/>
            <a:ext cx="17540951" cy="9626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14400" y="2366010"/>
            <a:ext cx="7955281" cy="67894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8293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373524" y="1924623"/>
            <a:ext cx="17540951" cy="9626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28293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bg object 17"/>
          <p:cNvSpPr/>
          <p:nvPr/>
        </p:nvSpPr>
        <p:spPr>
          <a:xfrm>
            <a:off x="15855007" y="5907511"/>
            <a:ext cx="2432984" cy="3476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33" y="21600"/>
                </a:moveTo>
                <a:lnTo>
                  <a:pt x="0" y="10800"/>
                </a:lnTo>
                <a:lnTo>
                  <a:pt x="15433" y="0"/>
                </a:lnTo>
                <a:lnTo>
                  <a:pt x="21600" y="4316"/>
                </a:lnTo>
                <a:lnTo>
                  <a:pt x="21600" y="17284"/>
                </a:lnTo>
                <a:lnTo>
                  <a:pt x="15433" y="21600"/>
                </a:lnTo>
                <a:close/>
              </a:path>
            </a:pathLst>
          </a:custGeom>
          <a:solidFill>
            <a:srgbClr val="484B6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bg object 18"/>
          <p:cNvSpPr/>
          <p:nvPr/>
        </p:nvSpPr>
        <p:spPr>
          <a:xfrm>
            <a:off x="8716825" y="8595255"/>
            <a:ext cx="2892305" cy="1691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32" y="21600"/>
                </a:moveTo>
                <a:lnTo>
                  <a:pt x="0" y="21600"/>
                </a:lnTo>
                <a:lnTo>
                  <a:pt x="12634" y="0"/>
                </a:lnTo>
                <a:lnTo>
                  <a:pt x="21600" y="15329"/>
                </a:lnTo>
                <a:lnTo>
                  <a:pt x="17932" y="21600"/>
                </a:lnTo>
                <a:close/>
              </a:path>
            </a:pathLst>
          </a:custGeom>
          <a:solidFill>
            <a:srgbClr val="484B6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bg object 19"/>
          <p:cNvSpPr/>
          <p:nvPr/>
        </p:nvSpPr>
        <p:spPr>
          <a:xfrm>
            <a:off x="8132502" y="8057508"/>
            <a:ext cx="2371110" cy="222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55" y="21600"/>
                </a:moveTo>
                <a:lnTo>
                  <a:pt x="4469" y="21600"/>
                </a:lnTo>
                <a:lnTo>
                  <a:pt x="0" y="16866"/>
                </a:lnTo>
                <a:lnTo>
                  <a:pt x="15835" y="0"/>
                </a:lnTo>
                <a:lnTo>
                  <a:pt x="21600" y="6131"/>
                </a:lnTo>
                <a:lnTo>
                  <a:pt x="7055" y="21600"/>
                </a:lnTo>
                <a:close/>
              </a:path>
            </a:pathLst>
          </a:cu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bg object 20"/>
          <p:cNvSpPr/>
          <p:nvPr/>
        </p:nvSpPr>
        <p:spPr>
          <a:xfrm>
            <a:off x="11900000" y="6900001"/>
            <a:ext cx="5772143" cy="3386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6" y="21600"/>
                </a:moveTo>
                <a:lnTo>
                  <a:pt x="1875" y="21600"/>
                </a:lnTo>
                <a:lnTo>
                  <a:pt x="0" y="18405"/>
                </a:lnTo>
                <a:lnTo>
                  <a:pt x="10805" y="0"/>
                </a:lnTo>
                <a:lnTo>
                  <a:pt x="21600" y="18405"/>
                </a:lnTo>
                <a:lnTo>
                  <a:pt x="19726" y="21600"/>
                </a:lnTo>
                <a:close/>
              </a:path>
            </a:pathLst>
          </a:cu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bg object 21"/>
          <p:cNvSpPr/>
          <p:nvPr/>
        </p:nvSpPr>
        <p:spPr>
          <a:xfrm>
            <a:off x="-1" y="-1"/>
            <a:ext cx="2343947" cy="2506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97" y="21600"/>
                </a:moveTo>
                <a:lnTo>
                  <a:pt x="0" y="19263"/>
                </a:lnTo>
                <a:lnTo>
                  <a:pt x="0" y="0"/>
                </a:lnTo>
                <a:lnTo>
                  <a:pt x="17595" y="0"/>
                </a:lnTo>
                <a:lnTo>
                  <a:pt x="21600" y="3744"/>
                </a:lnTo>
                <a:lnTo>
                  <a:pt x="2497" y="21600"/>
                </a:lnTo>
                <a:close/>
              </a:path>
            </a:pathLst>
          </a:cu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914400" y="411956"/>
            <a:ext cx="16459200" cy="198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106627" y="9566909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100" b="0" i="0" u="none" strike="noStrike" cap="none" spc="0" baseline="0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100" b="0" i="0" u="none" strike="noStrike" cap="none" spc="0" baseline="0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100" b="0" i="0" u="none" strike="noStrike" cap="none" spc="0" baseline="0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100" b="0" i="0" u="none" strike="noStrike" cap="none" spc="0" baseline="0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100" b="0" i="0" u="none" strike="noStrike" cap="none" spc="0" baseline="0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100" b="0" i="0" u="none" strike="noStrike" cap="none" spc="0" baseline="0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100" b="0" i="0" u="none" strike="noStrike" cap="none" spc="0" baseline="0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100" b="0" i="0" u="none" strike="noStrike" cap="none" spc="0" baseline="0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100" b="0" i="0" u="none" strike="noStrike" cap="none" spc="0" baseline="0"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3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6" name="Screenshot 2023-09-08 at 9.46.39 PM.png" descr="Screenshot 2023-09-08 at 9.46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583" y="-13352"/>
            <a:ext cx="19423166" cy="10759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object 2"/>
          <p:cNvGrpSpPr/>
          <p:nvPr/>
        </p:nvGrpSpPr>
        <p:grpSpPr>
          <a:xfrm>
            <a:off x="11371784" y="-1"/>
            <a:ext cx="3476608" cy="1929684"/>
            <a:chOff x="0" y="0"/>
            <a:chExt cx="3476606" cy="1929682"/>
          </a:xfrm>
        </p:grpSpPr>
        <p:sp>
          <p:nvSpPr>
            <p:cNvPr id="173" name="object 3"/>
            <p:cNvSpPr/>
            <p:nvPr/>
          </p:nvSpPr>
          <p:spPr>
            <a:xfrm>
              <a:off x="535249" y="-1"/>
              <a:ext cx="2941358" cy="1929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35" y="21600"/>
                  </a:moveTo>
                  <a:lnTo>
                    <a:pt x="0" y="8161"/>
                  </a:lnTo>
                  <a:lnTo>
                    <a:pt x="5354" y="0"/>
                  </a:lnTo>
                  <a:lnTo>
                    <a:pt x="20192" y="0"/>
                  </a:lnTo>
                  <a:lnTo>
                    <a:pt x="21600" y="2142"/>
                  </a:lnTo>
                  <a:lnTo>
                    <a:pt x="8835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object 4"/>
            <p:cNvSpPr/>
            <p:nvPr/>
          </p:nvSpPr>
          <p:spPr>
            <a:xfrm>
              <a:off x="-1" y="-1"/>
              <a:ext cx="1454463" cy="82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60" y="21600"/>
                  </a:moveTo>
                  <a:lnTo>
                    <a:pt x="0" y="5015"/>
                  </a:lnTo>
                  <a:lnTo>
                    <a:pt x="2842" y="0"/>
                  </a:lnTo>
                  <a:lnTo>
                    <a:pt x="21600" y="0"/>
                  </a:lnTo>
                  <a:lnTo>
                    <a:pt x="9360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79" name="object 5"/>
          <p:cNvGrpSpPr/>
          <p:nvPr/>
        </p:nvGrpSpPr>
        <p:grpSpPr>
          <a:xfrm>
            <a:off x="0" y="0"/>
            <a:ext cx="6746501" cy="7458967"/>
            <a:chOff x="0" y="0"/>
            <a:chExt cx="6746499" cy="7458966"/>
          </a:xfrm>
        </p:grpSpPr>
        <p:sp>
          <p:nvSpPr>
            <p:cNvPr id="176" name="object 6"/>
            <p:cNvSpPr/>
            <p:nvPr/>
          </p:nvSpPr>
          <p:spPr>
            <a:xfrm>
              <a:off x="5334274" y="0"/>
              <a:ext cx="1412227" cy="1218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0" y="21600"/>
                  </a:moveTo>
                  <a:lnTo>
                    <a:pt x="0" y="18193"/>
                  </a:lnTo>
                  <a:lnTo>
                    <a:pt x="15689" y="0"/>
                  </a:lnTo>
                  <a:lnTo>
                    <a:pt x="21600" y="0"/>
                  </a:lnTo>
                  <a:lnTo>
                    <a:pt x="2940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object 7"/>
            <p:cNvSpPr/>
            <p:nvPr/>
          </p:nvSpPr>
          <p:spPr>
            <a:xfrm>
              <a:off x="2881777" y="605558"/>
              <a:ext cx="3476627" cy="3476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21600"/>
                  </a:moveTo>
                  <a:lnTo>
                    <a:pt x="0" y="10800"/>
                  </a:lnTo>
                  <a:lnTo>
                    <a:pt x="10808" y="0"/>
                  </a:lnTo>
                  <a:lnTo>
                    <a:pt x="21600" y="10800"/>
                  </a:lnTo>
                  <a:lnTo>
                    <a:pt x="10808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object 8"/>
            <p:cNvSpPr/>
            <p:nvPr/>
          </p:nvSpPr>
          <p:spPr>
            <a:xfrm>
              <a:off x="0" y="1010557"/>
              <a:ext cx="4470198" cy="64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27" y="21600"/>
                  </a:moveTo>
                  <a:lnTo>
                    <a:pt x="0" y="17425"/>
                  </a:lnTo>
                  <a:lnTo>
                    <a:pt x="0" y="4178"/>
                  </a:lnTo>
                  <a:lnTo>
                    <a:pt x="6027" y="0"/>
                  </a:lnTo>
                  <a:lnTo>
                    <a:pt x="21600" y="10804"/>
                  </a:lnTo>
                  <a:lnTo>
                    <a:pt x="6027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0" name="object 9"/>
          <p:cNvSpPr/>
          <p:nvPr/>
        </p:nvSpPr>
        <p:spPr>
          <a:xfrm>
            <a:off x="13284285" y="-1"/>
            <a:ext cx="5003716" cy="5328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24" y="21600"/>
                </a:moveTo>
                <a:lnTo>
                  <a:pt x="0" y="8526"/>
                </a:lnTo>
                <a:lnTo>
                  <a:pt x="9088" y="0"/>
                </a:lnTo>
                <a:lnTo>
                  <a:pt x="18756" y="0"/>
                </a:lnTo>
                <a:lnTo>
                  <a:pt x="21600" y="2670"/>
                </a:lnTo>
                <a:lnTo>
                  <a:pt x="21600" y="14387"/>
                </a:lnTo>
                <a:lnTo>
                  <a:pt x="13924" y="21600"/>
                </a:lnTo>
                <a:close/>
              </a:path>
            </a:pathLst>
          </a:custGeom>
          <a:solidFill>
            <a:srgbClr val="484B6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object 10"/>
          <p:cNvSpPr/>
          <p:nvPr/>
        </p:nvSpPr>
        <p:spPr>
          <a:xfrm>
            <a:off x="566165" y="-1"/>
            <a:ext cx="4334650" cy="216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0"/>
                </a:ln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484B6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2" name="object 11"/>
          <p:cNvSpPr/>
          <p:nvPr/>
        </p:nvSpPr>
        <p:spPr>
          <a:xfrm>
            <a:off x="4363641" y="4214426"/>
            <a:ext cx="3694865" cy="4702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object 12"/>
          <p:cNvSpPr txBox="1">
            <a:spLocks noGrp="1"/>
          </p:cNvSpPr>
          <p:nvPr>
            <p:ph type="body" sz="quarter" idx="1"/>
          </p:nvPr>
        </p:nvSpPr>
        <p:spPr>
          <a:xfrm>
            <a:off x="4207111" y="4113088"/>
            <a:ext cx="9873775" cy="3782060"/>
          </a:xfrm>
          <a:prstGeom prst="rect">
            <a:avLst/>
          </a:prstGeom>
        </p:spPr>
        <p:txBody>
          <a:bodyPr/>
          <a:lstStyle/>
          <a:p>
            <a:pPr marL="635" marR="5080" indent="-1270" algn="ctr">
              <a:lnSpc>
                <a:spcPct val="100600"/>
              </a:lnSpc>
              <a:spcBef>
                <a:spcPts val="100"/>
              </a:spcBef>
              <a:defRPr spc="-100">
                <a:solidFill>
                  <a:srgbClr val="000000"/>
                </a:solidFill>
              </a:defRPr>
            </a:pPr>
            <a:r>
              <a:t>The</a:t>
            </a:r>
            <a:r>
              <a:rPr spc="-300"/>
              <a:t> </a:t>
            </a:r>
            <a:r>
              <a:rPr spc="-200"/>
              <a:t>skeletal</a:t>
            </a:r>
            <a:r>
              <a:rPr spc="-300"/>
              <a:t> </a:t>
            </a:r>
            <a:r>
              <a:t>system</a:t>
            </a:r>
            <a:r>
              <a:rPr spc="-300"/>
              <a:t> </a:t>
            </a:r>
            <a:r>
              <a:rPr>
                <a:solidFill>
                  <a:srgbClr val="FFFFFF"/>
                </a:solidFill>
              </a:rPr>
              <a:t>is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 spc="-200">
                <a:solidFill>
                  <a:srgbClr val="FFFFFF"/>
                </a:solidFill>
              </a:rPr>
              <a:t>vital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scaffold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that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provides  support,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 spc="-200">
                <a:solidFill>
                  <a:srgbClr val="FFFFFF"/>
                </a:solidFill>
              </a:rPr>
              <a:t>protection,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and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movement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for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the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human  </a:t>
            </a:r>
            <a:r>
              <a:rPr spc="-200">
                <a:solidFill>
                  <a:srgbClr val="FFFFFF"/>
                </a:solidFill>
              </a:rPr>
              <a:t>body. </a:t>
            </a:r>
            <a:r>
              <a:rPr>
                <a:solidFill>
                  <a:srgbClr val="FFFFFF"/>
                </a:solidFill>
              </a:rPr>
              <a:t>Bones, </a:t>
            </a:r>
            <a:r>
              <a:rPr spc="-200">
                <a:solidFill>
                  <a:srgbClr val="FFFFFF"/>
                </a:solidFill>
              </a:rPr>
              <a:t>joints, </a:t>
            </a:r>
            <a:r>
              <a:rPr>
                <a:solidFill>
                  <a:srgbClr val="FFFFFF"/>
                </a:solidFill>
              </a:rPr>
              <a:t>the </a:t>
            </a:r>
            <a:r>
              <a:rPr spc="-200">
                <a:solidFill>
                  <a:srgbClr val="FFFFFF"/>
                </a:solidFill>
              </a:rPr>
              <a:t>axial skeleton, </a:t>
            </a:r>
            <a:r>
              <a:rPr>
                <a:solidFill>
                  <a:srgbClr val="FFFFFF"/>
                </a:solidFill>
              </a:rPr>
              <a:t>and the  </a:t>
            </a:r>
            <a:r>
              <a:rPr spc="-200">
                <a:solidFill>
                  <a:srgbClr val="FFFFFF"/>
                </a:solidFill>
              </a:rPr>
              <a:t>appendicular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skeleton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 spc="-200">
                <a:solidFill>
                  <a:srgbClr val="FFFFFF"/>
                </a:solidFill>
              </a:rPr>
              <a:t>all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 spc="0">
                <a:solidFill>
                  <a:srgbClr val="FFFFFF"/>
                </a:solidFill>
              </a:rPr>
              <a:t>work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together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 spc="0">
                <a:solidFill>
                  <a:srgbClr val="FFFFFF"/>
                </a:solidFill>
              </a:rPr>
              <a:t>to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maintain  the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 spc="0">
                <a:solidFill>
                  <a:srgbClr val="FFFFFF"/>
                </a:solidFill>
              </a:rPr>
              <a:t>body's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 spc="-200">
                <a:solidFill>
                  <a:srgbClr val="FFFFFF"/>
                </a:solidFill>
              </a:rPr>
              <a:t>structure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and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 spc="-200">
                <a:solidFill>
                  <a:srgbClr val="FFFFFF"/>
                </a:solidFill>
              </a:rPr>
              <a:t>function.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Maintaining</a:t>
            </a:r>
            <a:r>
              <a:rPr spc="-3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bone  health through </a:t>
            </a:r>
            <a:r>
              <a:rPr spc="-200">
                <a:solidFill>
                  <a:srgbClr val="FFFFFF"/>
                </a:solidFill>
              </a:rPr>
              <a:t>diet </a:t>
            </a:r>
            <a:r>
              <a:rPr>
                <a:solidFill>
                  <a:srgbClr val="FFFFFF"/>
                </a:solidFill>
              </a:rPr>
              <a:t>and </a:t>
            </a:r>
            <a:r>
              <a:rPr spc="-200">
                <a:solidFill>
                  <a:srgbClr val="FFFFFF"/>
                </a:solidFill>
              </a:rPr>
              <a:t>exercise </a:t>
            </a:r>
            <a:r>
              <a:rPr>
                <a:solidFill>
                  <a:srgbClr val="FFFFFF"/>
                </a:solidFill>
              </a:rPr>
              <a:t>is essential for  </a:t>
            </a:r>
            <a:r>
              <a:rPr spc="-200">
                <a:solidFill>
                  <a:srgbClr val="FFFFFF"/>
                </a:solidFill>
              </a:rPr>
              <a:t>overall </a:t>
            </a:r>
            <a:r>
              <a:rPr>
                <a:solidFill>
                  <a:srgbClr val="FFFFFF"/>
                </a:solidFill>
              </a:rPr>
              <a:t>health and</a:t>
            </a:r>
            <a:r>
              <a:rPr spc="-600">
                <a:solidFill>
                  <a:srgbClr val="FFFFFF"/>
                </a:solidFill>
              </a:rPr>
              <a:t> </a:t>
            </a:r>
            <a:r>
              <a:rPr spc="-200">
                <a:solidFill>
                  <a:srgbClr val="FFFFFF"/>
                </a:solidFill>
              </a:rPr>
              <a:t>well-being.</a:t>
            </a:r>
          </a:p>
        </p:txBody>
      </p:sp>
      <p:sp>
        <p:nvSpPr>
          <p:cNvPr id="184" name="object 13"/>
          <p:cNvSpPr txBox="1">
            <a:spLocks noGrp="1"/>
          </p:cNvSpPr>
          <p:nvPr>
            <p:ph type="title"/>
          </p:nvPr>
        </p:nvSpPr>
        <p:spPr>
          <a:xfrm>
            <a:off x="6621227" y="2218029"/>
            <a:ext cx="4357371" cy="1088391"/>
          </a:xfrm>
          <a:prstGeom prst="rect">
            <a:avLst/>
          </a:prstGeom>
        </p:spPr>
        <p:txBody>
          <a:bodyPr/>
          <a:lstStyle/>
          <a:p>
            <a:pPr indent="11175" defTabSz="804672">
              <a:defRPr sz="6072" spc="-1056">
                <a:latin typeface="Arial Black"/>
                <a:ea typeface="Arial Black"/>
                <a:cs typeface="Arial Black"/>
                <a:sym typeface="Arial Black"/>
              </a:defRPr>
            </a:pPr>
            <a:r>
              <a:t>C</a:t>
            </a:r>
            <a:r>
              <a:rPr spc="-792"/>
              <a:t>o</a:t>
            </a:r>
            <a:r>
              <a:rPr spc="-616"/>
              <a:t>n</a:t>
            </a:r>
            <a:r>
              <a:rPr spc="-1232"/>
              <a:t>c</a:t>
            </a:r>
            <a:r>
              <a:rPr spc="-352"/>
              <a:t>l</a:t>
            </a:r>
            <a:r>
              <a:rPr spc="-616"/>
              <a:t>u</a:t>
            </a:r>
            <a:r>
              <a:rPr spc="-1144"/>
              <a:t>s</a:t>
            </a:r>
            <a:r>
              <a:rPr spc="-352"/>
              <a:t>i</a:t>
            </a:r>
            <a:r>
              <a:rPr spc="-792"/>
              <a:t>o</a:t>
            </a:r>
            <a:r>
              <a:rPr spc="-616"/>
              <a:t>n</a:t>
            </a:r>
          </a:p>
        </p:txBody>
      </p:sp>
      <p:sp>
        <p:nvSpPr>
          <p:cNvPr id="185" name="object 14"/>
          <p:cNvSpPr/>
          <p:nvPr/>
        </p:nvSpPr>
        <p:spPr>
          <a:xfrm>
            <a:off x="7179471" y="3829780"/>
            <a:ext cx="3914776" cy="95251"/>
          </a:xfrm>
          <a:prstGeom prst="rect">
            <a:avLst/>
          </a:pr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object 2"/>
          <p:cNvGrpSpPr/>
          <p:nvPr/>
        </p:nvGrpSpPr>
        <p:grpSpPr>
          <a:xfrm>
            <a:off x="9902504" y="2218559"/>
            <a:ext cx="8385496" cy="7020425"/>
            <a:chOff x="757491" y="575497"/>
            <a:chExt cx="8385494" cy="7020423"/>
          </a:xfrm>
        </p:grpSpPr>
        <p:grpSp>
          <p:nvGrpSpPr>
            <p:cNvPr id="189" name="object 3"/>
            <p:cNvGrpSpPr/>
            <p:nvPr/>
          </p:nvGrpSpPr>
          <p:grpSpPr>
            <a:xfrm>
              <a:off x="2017736" y="1147505"/>
              <a:ext cx="7125249" cy="6448415"/>
              <a:chOff x="-1" y="-1"/>
              <a:chExt cx="7125247" cy="6448413"/>
            </a:xfrm>
          </p:grpSpPr>
          <p:sp>
            <p:nvSpPr>
              <p:cNvPr id="187" name="Shape"/>
              <p:cNvSpPr/>
              <p:nvPr/>
            </p:nvSpPr>
            <p:spPr>
              <a:xfrm>
                <a:off x="-1" y="2580258"/>
                <a:ext cx="2941384" cy="2938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824"/>
                    </a:moveTo>
                    <a:lnTo>
                      <a:pt x="12784" y="0"/>
                    </a:lnTo>
                    <a:lnTo>
                      <a:pt x="0" y="12776"/>
                    </a:lnTo>
                    <a:lnTo>
                      <a:pt x="8835" y="21600"/>
                    </a:lnTo>
                    <a:lnTo>
                      <a:pt x="21600" y="8824"/>
                    </a:lnTo>
                    <a:close/>
                  </a:path>
                </a:pathLst>
              </a:custGeom>
              <a:solidFill>
                <a:srgbClr val="484B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Shape"/>
              <p:cNvSpPr/>
              <p:nvPr/>
            </p:nvSpPr>
            <p:spPr>
              <a:xfrm>
                <a:off x="2659760" y="-1"/>
                <a:ext cx="4465486" cy="6448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159"/>
                    </a:moveTo>
                    <a:lnTo>
                      <a:pt x="15596" y="0"/>
                    </a:lnTo>
                    <a:lnTo>
                      <a:pt x="0" y="10804"/>
                    </a:lnTo>
                    <a:lnTo>
                      <a:pt x="15596" y="21600"/>
                    </a:lnTo>
                    <a:lnTo>
                      <a:pt x="21600" y="17444"/>
                    </a:lnTo>
                    <a:lnTo>
                      <a:pt x="21600" y="4159"/>
                    </a:lnTo>
                    <a:close/>
                  </a:path>
                </a:pathLst>
              </a:custGeom>
              <a:solidFill>
                <a:srgbClr val="484B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2" name="object 4"/>
            <p:cNvGrpSpPr/>
            <p:nvPr/>
          </p:nvGrpSpPr>
          <p:grpSpPr>
            <a:xfrm>
              <a:off x="757491" y="2162504"/>
              <a:ext cx="3096111" cy="3398610"/>
              <a:chOff x="0" y="0"/>
              <a:chExt cx="3096109" cy="3398610"/>
            </a:xfrm>
          </p:grpSpPr>
          <p:sp>
            <p:nvSpPr>
              <p:cNvPr id="190" name="Shape"/>
              <p:cNvSpPr/>
              <p:nvPr/>
            </p:nvSpPr>
            <p:spPr>
              <a:xfrm>
                <a:off x="0" y="0"/>
                <a:ext cx="2990864" cy="2990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88"/>
                    </a:moveTo>
                    <a:lnTo>
                      <a:pt x="20212" y="0"/>
                    </a:lnTo>
                    <a:lnTo>
                      <a:pt x="0" y="20194"/>
                    </a:lnTo>
                    <a:lnTo>
                      <a:pt x="1406" y="21600"/>
                    </a:lnTo>
                    <a:lnTo>
                      <a:pt x="21600" y="1388"/>
                    </a:lnTo>
                    <a:close/>
                  </a:path>
                </a:pathLst>
              </a:custGeom>
              <a:solidFill>
                <a:srgbClr val="6FB0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" name="Shape"/>
              <p:cNvSpPr/>
              <p:nvPr/>
            </p:nvSpPr>
            <p:spPr>
              <a:xfrm>
                <a:off x="725004" y="1027506"/>
                <a:ext cx="2371105" cy="2371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765"/>
                    </a:moveTo>
                    <a:lnTo>
                      <a:pt x="15835" y="0"/>
                    </a:lnTo>
                    <a:lnTo>
                      <a:pt x="0" y="15835"/>
                    </a:lnTo>
                    <a:lnTo>
                      <a:pt x="5765" y="21600"/>
                    </a:lnTo>
                    <a:lnTo>
                      <a:pt x="21600" y="5765"/>
                    </a:lnTo>
                    <a:close/>
                  </a:path>
                </a:pathLst>
              </a:custGeom>
              <a:solidFill>
                <a:srgbClr val="6FB0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17" name="Shape"/>
            <p:cNvSpPr/>
            <p:nvPr/>
          </p:nvSpPr>
          <p:spPr>
            <a:xfrm>
              <a:off x="2555468" y="575497"/>
              <a:ext cx="628182" cy="62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164"/>
                  </a:moveTo>
                  <a:lnTo>
                    <a:pt x="21267" y="2562"/>
                  </a:lnTo>
                  <a:lnTo>
                    <a:pt x="20641" y="1648"/>
                  </a:lnTo>
                  <a:lnTo>
                    <a:pt x="20358" y="1236"/>
                  </a:lnTo>
                  <a:lnTo>
                    <a:pt x="19872" y="910"/>
                  </a:lnTo>
                  <a:lnTo>
                    <a:pt x="19872" y="17436"/>
                  </a:lnTo>
                  <a:lnTo>
                    <a:pt x="19675" y="18415"/>
                  </a:lnTo>
                  <a:lnTo>
                    <a:pt x="19138" y="19215"/>
                  </a:lnTo>
                  <a:lnTo>
                    <a:pt x="18341" y="19754"/>
                  </a:lnTo>
                  <a:lnTo>
                    <a:pt x="17367" y="19952"/>
                  </a:lnTo>
                  <a:lnTo>
                    <a:pt x="4147" y="19952"/>
                  </a:lnTo>
                  <a:lnTo>
                    <a:pt x="3173" y="19754"/>
                  </a:lnTo>
                  <a:lnTo>
                    <a:pt x="2376" y="19215"/>
                  </a:lnTo>
                  <a:lnTo>
                    <a:pt x="1839" y="18415"/>
                  </a:lnTo>
                  <a:lnTo>
                    <a:pt x="1642" y="17436"/>
                  </a:lnTo>
                  <a:lnTo>
                    <a:pt x="1642" y="4164"/>
                  </a:lnTo>
                  <a:lnTo>
                    <a:pt x="1839" y="3185"/>
                  </a:lnTo>
                  <a:lnTo>
                    <a:pt x="2376" y="2385"/>
                  </a:lnTo>
                  <a:lnTo>
                    <a:pt x="3173" y="1846"/>
                  </a:lnTo>
                  <a:lnTo>
                    <a:pt x="4147" y="1648"/>
                  </a:lnTo>
                  <a:lnTo>
                    <a:pt x="17367" y="1648"/>
                  </a:lnTo>
                  <a:lnTo>
                    <a:pt x="18341" y="1846"/>
                  </a:lnTo>
                  <a:lnTo>
                    <a:pt x="19138" y="2385"/>
                  </a:lnTo>
                  <a:lnTo>
                    <a:pt x="19675" y="3185"/>
                  </a:lnTo>
                  <a:lnTo>
                    <a:pt x="19872" y="4164"/>
                  </a:lnTo>
                  <a:lnTo>
                    <a:pt x="19872" y="910"/>
                  </a:lnTo>
                  <a:lnTo>
                    <a:pt x="19012" y="333"/>
                  </a:lnTo>
                  <a:lnTo>
                    <a:pt x="17367" y="0"/>
                  </a:lnTo>
                  <a:lnTo>
                    <a:pt x="4147" y="0"/>
                  </a:lnTo>
                  <a:lnTo>
                    <a:pt x="2552" y="333"/>
                  </a:lnTo>
                  <a:lnTo>
                    <a:pt x="1231" y="1236"/>
                  </a:lnTo>
                  <a:lnTo>
                    <a:pt x="332" y="2562"/>
                  </a:lnTo>
                  <a:lnTo>
                    <a:pt x="0" y="4164"/>
                  </a:lnTo>
                  <a:lnTo>
                    <a:pt x="0" y="17436"/>
                  </a:lnTo>
                  <a:lnTo>
                    <a:pt x="332" y="19038"/>
                  </a:lnTo>
                  <a:lnTo>
                    <a:pt x="1231" y="20364"/>
                  </a:lnTo>
                  <a:lnTo>
                    <a:pt x="2552" y="21267"/>
                  </a:lnTo>
                  <a:lnTo>
                    <a:pt x="4147" y="21600"/>
                  </a:lnTo>
                  <a:lnTo>
                    <a:pt x="17367" y="21600"/>
                  </a:lnTo>
                  <a:lnTo>
                    <a:pt x="18964" y="21267"/>
                  </a:lnTo>
                  <a:lnTo>
                    <a:pt x="20293" y="20364"/>
                  </a:lnTo>
                  <a:lnTo>
                    <a:pt x="20581" y="19952"/>
                  </a:lnTo>
                  <a:lnTo>
                    <a:pt x="21218" y="19038"/>
                  </a:lnTo>
                  <a:lnTo>
                    <a:pt x="21600" y="17436"/>
                  </a:lnTo>
                  <a:lnTo>
                    <a:pt x="21600" y="4164"/>
                  </a:lnTo>
                  <a:close/>
                  <a:moveTo>
                    <a:pt x="16589" y="10757"/>
                  </a:moveTo>
                  <a:lnTo>
                    <a:pt x="16382" y="9211"/>
                  </a:lnTo>
                  <a:lnTo>
                    <a:pt x="15799" y="7823"/>
                  </a:lnTo>
                  <a:lnTo>
                    <a:pt x="14947" y="6718"/>
                  </a:lnTo>
                  <a:lnTo>
                    <a:pt x="14947" y="10757"/>
                  </a:lnTo>
                  <a:lnTo>
                    <a:pt x="14627" y="12359"/>
                  </a:lnTo>
                  <a:lnTo>
                    <a:pt x="13749" y="13684"/>
                  </a:lnTo>
                  <a:lnTo>
                    <a:pt x="12432" y="14587"/>
                  </a:lnTo>
                  <a:lnTo>
                    <a:pt x="10800" y="14920"/>
                  </a:lnTo>
                  <a:lnTo>
                    <a:pt x="9205" y="14599"/>
                  </a:lnTo>
                  <a:lnTo>
                    <a:pt x="7884" y="13717"/>
                  </a:lnTo>
                  <a:lnTo>
                    <a:pt x="6985" y="12395"/>
                  </a:lnTo>
                  <a:lnTo>
                    <a:pt x="6653" y="10757"/>
                  </a:lnTo>
                  <a:lnTo>
                    <a:pt x="6973" y="9156"/>
                  </a:lnTo>
                  <a:lnTo>
                    <a:pt x="7852" y="7840"/>
                  </a:lnTo>
                  <a:lnTo>
                    <a:pt x="9168" y="6963"/>
                  </a:lnTo>
                  <a:lnTo>
                    <a:pt x="10800" y="6680"/>
                  </a:lnTo>
                  <a:lnTo>
                    <a:pt x="12396" y="6999"/>
                  </a:lnTo>
                  <a:lnTo>
                    <a:pt x="13716" y="7872"/>
                  </a:lnTo>
                  <a:lnTo>
                    <a:pt x="14615" y="9168"/>
                  </a:lnTo>
                  <a:lnTo>
                    <a:pt x="14947" y="10757"/>
                  </a:lnTo>
                  <a:lnTo>
                    <a:pt x="14947" y="6718"/>
                  </a:lnTo>
                  <a:lnTo>
                    <a:pt x="14918" y="6680"/>
                  </a:lnTo>
                  <a:lnTo>
                    <a:pt x="14893" y="6647"/>
                  </a:lnTo>
                  <a:lnTo>
                    <a:pt x="13722" y="5738"/>
                  </a:lnTo>
                  <a:lnTo>
                    <a:pt x="12339" y="5152"/>
                  </a:lnTo>
                  <a:lnTo>
                    <a:pt x="10800" y="4944"/>
                  </a:lnTo>
                  <a:lnTo>
                    <a:pt x="9261" y="5152"/>
                  </a:lnTo>
                  <a:lnTo>
                    <a:pt x="7879" y="5738"/>
                  </a:lnTo>
                  <a:lnTo>
                    <a:pt x="6707" y="6647"/>
                  </a:lnTo>
                  <a:lnTo>
                    <a:pt x="5802" y="7823"/>
                  </a:lnTo>
                  <a:lnTo>
                    <a:pt x="5218" y="9211"/>
                  </a:lnTo>
                  <a:lnTo>
                    <a:pt x="5011" y="10757"/>
                  </a:lnTo>
                  <a:lnTo>
                    <a:pt x="5218" y="12301"/>
                  </a:lnTo>
                  <a:lnTo>
                    <a:pt x="5802" y="13690"/>
                  </a:lnTo>
                  <a:lnTo>
                    <a:pt x="6707" y="14866"/>
                  </a:lnTo>
                  <a:lnTo>
                    <a:pt x="7879" y="15775"/>
                  </a:lnTo>
                  <a:lnTo>
                    <a:pt x="9261" y="16361"/>
                  </a:lnTo>
                  <a:lnTo>
                    <a:pt x="10800" y="16569"/>
                  </a:lnTo>
                  <a:lnTo>
                    <a:pt x="12339" y="16361"/>
                  </a:lnTo>
                  <a:lnTo>
                    <a:pt x="13722" y="15775"/>
                  </a:lnTo>
                  <a:lnTo>
                    <a:pt x="14823" y="14920"/>
                  </a:lnTo>
                  <a:lnTo>
                    <a:pt x="15799" y="13690"/>
                  </a:lnTo>
                  <a:lnTo>
                    <a:pt x="16382" y="12301"/>
                  </a:lnTo>
                  <a:lnTo>
                    <a:pt x="16589" y="10757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1" name="object 16"/>
          <p:cNvSpPr txBox="1">
            <a:spLocks noGrp="1"/>
          </p:cNvSpPr>
          <p:nvPr>
            <p:ph type="title"/>
          </p:nvPr>
        </p:nvSpPr>
        <p:spPr>
          <a:xfrm>
            <a:off x="2145376" y="2935704"/>
            <a:ext cx="5636262" cy="1877061"/>
          </a:xfrm>
          <a:prstGeom prst="rect">
            <a:avLst/>
          </a:prstGeom>
        </p:spPr>
        <p:txBody>
          <a:bodyPr/>
          <a:lstStyle/>
          <a:p>
            <a:pPr indent="10922" defTabSz="786384">
              <a:defRPr sz="10406" spc="-1032">
                <a:latin typeface="Arial Black"/>
                <a:ea typeface="Arial Black"/>
                <a:cs typeface="Arial Black"/>
                <a:sym typeface="Arial Black"/>
              </a:defRPr>
            </a:pPr>
            <a:r>
              <a:t>Th</a:t>
            </a:r>
            <a:r>
              <a:rPr spc="-1634"/>
              <a:t>a</a:t>
            </a:r>
            <a:r>
              <a:rPr spc="-946"/>
              <a:t>nk</a:t>
            </a:r>
            <a:r>
              <a:rPr spc="-1892"/>
              <a:t>s</a:t>
            </a:r>
            <a:r>
              <a:rPr spc="-86"/>
              <a:t>!</a:t>
            </a:r>
          </a:p>
        </p:txBody>
      </p:sp>
      <p:sp>
        <p:nvSpPr>
          <p:cNvPr id="222" name="object 17"/>
          <p:cNvSpPr txBox="1"/>
          <p:nvPr/>
        </p:nvSpPr>
        <p:spPr>
          <a:xfrm>
            <a:off x="2959403" y="4855660"/>
            <a:ext cx="4655185" cy="66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4" algn="ctr">
              <a:lnSpc>
                <a:spcPts val="5100"/>
              </a:lnSpc>
              <a:spcBef>
                <a:spcPts val="1100"/>
              </a:spcBef>
              <a:defRPr sz="5100" spc="-64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 spc="-605" dirty="0"/>
          </a:p>
        </p:txBody>
      </p:sp>
      <p:sp>
        <p:nvSpPr>
          <p:cNvPr id="223" name="object 18"/>
          <p:cNvSpPr/>
          <p:nvPr/>
        </p:nvSpPr>
        <p:spPr>
          <a:xfrm>
            <a:off x="2287522" y="4498135"/>
            <a:ext cx="6029326" cy="95251"/>
          </a:xfrm>
          <a:prstGeom prst="rect">
            <a:avLst/>
          </a:pr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2"/>
          <p:cNvSpPr txBox="1"/>
          <p:nvPr/>
        </p:nvSpPr>
        <p:spPr>
          <a:xfrm>
            <a:off x="473553" y="3095456"/>
            <a:ext cx="8067676" cy="413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8100"/>
              </a:lnSpc>
              <a:spcBef>
                <a:spcPts val="1700"/>
              </a:spcBef>
              <a:defRPr sz="8100" spc="1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Building </a:t>
            </a:r>
            <a:r>
              <a:rPr spc="614"/>
              <a:t>a</a:t>
            </a:r>
            <a:r>
              <a:rPr spc="-749"/>
              <a:t> </a:t>
            </a:r>
            <a:r>
              <a:rPr spc="395"/>
              <a:t>Strong  </a:t>
            </a:r>
            <a:r>
              <a:rPr spc="370"/>
              <a:t>Foundation: </a:t>
            </a:r>
            <a:r>
              <a:rPr spc="444"/>
              <a:t>The  </a:t>
            </a:r>
            <a:r>
              <a:rPr spc="320"/>
              <a:t>Skeletal </a:t>
            </a:r>
            <a:r>
              <a:rPr spc="345"/>
              <a:t>System  </a:t>
            </a:r>
            <a:r>
              <a:rPr spc="505"/>
              <a:t>as</a:t>
            </a:r>
            <a:r>
              <a:rPr spc="-290"/>
              <a:t> </a:t>
            </a:r>
            <a:r>
              <a:rPr spc="614"/>
              <a:t>a</a:t>
            </a:r>
            <a:r>
              <a:rPr spc="-475"/>
              <a:t> </a:t>
            </a:r>
            <a:r>
              <a:rPr spc="75"/>
              <a:t>Vital</a:t>
            </a:r>
            <a:r>
              <a:rPr spc="-290"/>
              <a:t> </a:t>
            </a:r>
            <a:r>
              <a:rPr spc="455"/>
              <a:t>Sca£old</a:t>
            </a:r>
          </a:p>
        </p:txBody>
      </p:sp>
      <p:grpSp>
        <p:nvGrpSpPr>
          <p:cNvPr id="81" name="object 3"/>
          <p:cNvGrpSpPr/>
          <p:nvPr/>
        </p:nvGrpSpPr>
        <p:grpSpPr>
          <a:xfrm>
            <a:off x="9144516" y="-1"/>
            <a:ext cx="9143484" cy="9380251"/>
            <a:chOff x="0" y="0"/>
            <a:chExt cx="9143481" cy="9380249"/>
          </a:xfrm>
        </p:grpSpPr>
        <p:sp>
          <p:nvSpPr>
            <p:cNvPr id="79" name="object 4"/>
            <p:cNvSpPr/>
            <p:nvPr/>
          </p:nvSpPr>
          <p:spPr>
            <a:xfrm>
              <a:off x="0" y="4056552"/>
              <a:ext cx="5324398" cy="5323698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object 5"/>
            <p:cNvSpPr/>
            <p:nvPr/>
          </p:nvSpPr>
          <p:spPr>
            <a:xfrm>
              <a:off x="2665201" y="0"/>
              <a:ext cx="6478281" cy="740740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ject 2"/>
          <p:cNvSpPr/>
          <p:nvPr/>
        </p:nvSpPr>
        <p:spPr>
          <a:xfrm>
            <a:off x="3289189" y="-1"/>
            <a:ext cx="3388251" cy="169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0"/>
                </a:ln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6" name="object 3"/>
          <p:cNvGrpSpPr/>
          <p:nvPr/>
        </p:nvGrpSpPr>
        <p:grpSpPr>
          <a:xfrm>
            <a:off x="-1" y="3157514"/>
            <a:ext cx="1786626" cy="3476614"/>
            <a:chOff x="0" y="0"/>
            <a:chExt cx="1786624" cy="3476612"/>
          </a:xfrm>
        </p:grpSpPr>
        <p:sp>
          <p:nvSpPr>
            <p:cNvPr id="84" name="object 4"/>
            <p:cNvSpPr/>
            <p:nvPr/>
          </p:nvSpPr>
          <p:spPr>
            <a:xfrm>
              <a:off x="0" y="537737"/>
              <a:ext cx="1786625" cy="293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4" y="21600"/>
                  </a:moveTo>
                  <a:lnTo>
                    <a:pt x="0" y="21245"/>
                  </a:lnTo>
                  <a:lnTo>
                    <a:pt x="0" y="4307"/>
                  </a:lnTo>
                  <a:lnTo>
                    <a:pt x="7085" y="0"/>
                  </a:lnTo>
                  <a:lnTo>
                    <a:pt x="21600" y="8824"/>
                  </a:lnTo>
                  <a:lnTo>
                    <a:pt x="584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object 5"/>
            <p:cNvSpPr/>
            <p:nvPr/>
          </p:nvSpPr>
          <p:spPr>
            <a:xfrm>
              <a:off x="0" y="0"/>
              <a:ext cx="681109" cy="131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794"/>
                  </a:lnTo>
                  <a:lnTo>
                    <a:pt x="1532" y="0"/>
                  </a:lnTo>
                  <a:lnTo>
                    <a:pt x="21600" y="1040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1" name="object 6"/>
          <p:cNvGrpSpPr/>
          <p:nvPr/>
        </p:nvGrpSpPr>
        <p:grpSpPr>
          <a:xfrm>
            <a:off x="-1" y="-1"/>
            <a:ext cx="8515929" cy="10287000"/>
            <a:chOff x="0" y="0"/>
            <a:chExt cx="8515927" cy="10286998"/>
          </a:xfrm>
        </p:grpSpPr>
        <p:sp>
          <p:nvSpPr>
            <p:cNvPr id="87" name="object 7"/>
            <p:cNvSpPr/>
            <p:nvPr/>
          </p:nvSpPr>
          <p:spPr>
            <a:xfrm>
              <a:off x="2067499" y="1715000"/>
              <a:ext cx="6448429" cy="644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10804"/>
                  </a:lnTo>
                  <a:lnTo>
                    <a:pt x="10800" y="0"/>
                  </a:lnTo>
                  <a:lnTo>
                    <a:pt x="21600" y="1080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object 8"/>
            <p:cNvSpPr/>
            <p:nvPr/>
          </p:nvSpPr>
          <p:spPr>
            <a:xfrm>
              <a:off x="5477496" y="5512502"/>
              <a:ext cx="2990849" cy="2990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6" y="21600"/>
                  </a:moveTo>
                  <a:lnTo>
                    <a:pt x="0" y="20194"/>
                  </a:lnTo>
                  <a:lnTo>
                    <a:pt x="20212" y="0"/>
                  </a:lnTo>
                  <a:lnTo>
                    <a:pt x="21600" y="1388"/>
                  </a:lnTo>
                  <a:lnTo>
                    <a:pt x="1406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object 9"/>
            <p:cNvSpPr/>
            <p:nvPr/>
          </p:nvSpPr>
          <p:spPr>
            <a:xfrm>
              <a:off x="-1" y="5232012"/>
              <a:ext cx="5320559" cy="505498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object 10"/>
            <p:cNvSpPr/>
            <p:nvPr/>
          </p:nvSpPr>
          <p:spPr>
            <a:xfrm>
              <a:off x="-1" y="-1"/>
              <a:ext cx="4753509" cy="461555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2" name="object 11"/>
          <p:cNvSpPr txBox="1">
            <a:spLocks noGrp="1"/>
          </p:cNvSpPr>
          <p:nvPr>
            <p:ph type="title"/>
          </p:nvPr>
        </p:nvSpPr>
        <p:spPr>
          <a:xfrm>
            <a:off x="9477339" y="1244789"/>
            <a:ext cx="4396741" cy="962661"/>
          </a:xfrm>
          <a:prstGeom prst="rect">
            <a:avLst/>
          </a:prstGeom>
        </p:spPr>
        <p:txBody>
          <a:bodyPr/>
          <a:lstStyle/>
          <a:p>
            <a:pPr indent="11175" defTabSz="804672">
              <a:defRPr sz="5368" spc="-528">
                <a:latin typeface="Arial Black"/>
                <a:ea typeface="Arial Black"/>
                <a:cs typeface="Arial Black"/>
                <a:sym typeface="Arial Black"/>
              </a:defRPr>
            </a:pPr>
            <a:r>
              <a:t>Int</a:t>
            </a:r>
            <a:r>
              <a:rPr spc="-175"/>
              <a:t>r</a:t>
            </a:r>
            <a:r>
              <a:rPr spc="-703"/>
              <a:t>o</a:t>
            </a:r>
            <a:r>
              <a:t>d</a:t>
            </a:r>
            <a:r>
              <a:rPr spc="-616"/>
              <a:t>u</a:t>
            </a:r>
            <a:r>
              <a:rPr spc="-1056"/>
              <a:t>c</a:t>
            </a:r>
            <a:r>
              <a:t>t</a:t>
            </a:r>
            <a:r>
              <a:rPr spc="-351"/>
              <a:t>i</a:t>
            </a:r>
            <a:r>
              <a:rPr spc="-616"/>
              <a:t>on</a:t>
            </a:r>
          </a:p>
        </p:txBody>
      </p:sp>
      <p:sp>
        <p:nvSpPr>
          <p:cNvPr id="93" name="object 12"/>
          <p:cNvSpPr/>
          <p:nvPr/>
        </p:nvSpPr>
        <p:spPr>
          <a:xfrm>
            <a:off x="9507787" y="3096903"/>
            <a:ext cx="2830114" cy="36047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object 13"/>
          <p:cNvSpPr txBox="1"/>
          <p:nvPr/>
        </p:nvSpPr>
        <p:spPr>
          <a:xfrm>
            <a:off x="9489226" y="3029010"/>
            <a:ext cx="6906895" cy="23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spcBef>
                <a:spcPts val="100"/>
              </a:spcBef>
              <a:defRPr sz="2700" spc="-7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</a:t>
            </a:r>
            <a:r>
              <a:rPr spc="-100"/>
              <a:t>skeletal </a:t>
            </a:r>
            <a:r>
              <a:rPr spc="-25"/>
              <a:t>system </a:t>
            </a:r>
            <a:r>
              <a:rPr>
                <a:solidFill>
                  <a:srgbClr val="FFFFFF"/>
                </a:solidFill>
              </a:rPr>
              <a:t>is the </a:t>
            </a:r>
            <a:r>
              <a:rPr spc="-35">
                <a:solidFill>
                  <a:srgbClr val="FFFFFF"/>
                </a:solidFill>
              </a:rPr>
              <a:t>foundation </a:t>
            </a:r>
            <a:r>
              <a:rPr spc="0">
                <a:solidFill>
                  <a:srgbClr val="FFFFFF"/>
                </a:solidFill>
              </a:rPr>
              <a:t>of </a:t>
            </a:r>
            <a:r>
              <a:rPr>
                <a:solidFill>
                  <a:srgbClr val="FFFFFF"/>
                </a:solidFill>
              </a:rPr>
              <a:t>the  </a:t>
            </a:r>
            <a:r>
              <a:rPr spc="-30">
                <a:solidFill>
                  <a:srgbClr val="FFFFFF"/>
                </a:solidFill>
              </a:rPr>
              <a:t>human </a:t>
            </a:r>
            <a:r>
              <a:rPr spc="-95">
                <a:solidFill>
                  <a:srgbClr val="FFFFFF"/>
                </a:solidFill>
              </a:rPr>
              <a:t>body. </a:t>
            </a:r>
            <a:r>
              <a:rPr>
                <a:solidFill>
                  <a:srgbClr val="FFFFFF"/>
                </a:solidFill>
              </a:rPr>
              <a:t>It </a:t>
            </a:r>
            <a:r>
              <a:rPr spc="-55">
                <a:solidFill>
                  <a:srgbClr val="FFFFFF"/>
                </a:solidFill>
              </a:rPr>
              <a:t>provides </a:t>
            </a:r>
            <a:r>
              <a:rPr spc="-100">
                <a:solidFill>
                  <a:srgbClr val="FFFFFF"/>
                </a:solidFill>
              </a:rPr>
              <a:t>structural </a:t>
            </a:r>
            <a:r>
              <a:rPr spc="-85">
                <a:solidFill>
                  <a:srgbClr val="FFFFFF"/>
                </a:solidFill>
              </a:rPr>
              <a:t>support,  </a:t>
            </a:r>
            <a:r>
              <a:rPr spc="-75">
                <a:solidFill>
                  <a:srgbClr val="FFFFFF"/>
                </a:solidFill>
              </a:rPr>
              <a:t>protects </a:t>
            </a:r>
            <a:r>
              <a:rPr spc="-104">
                <a:solidFill>
                  <a:srgbClr val="FFFFFF"/>
                </a:solidFill>
              </a:rPr>
              <a:t>vital </a:t>
            </a:r>
            <a:r>
              <a:rPr spc="-65">
                <a:solidFill>
                  <a:srgbClr val="FFFFFF"/>
                </a:solidFill>
              </a:rPr>
              <a:t>organs, </a:t>
            </a:r>
            <a:r>
              <a:rPr spc="-40">
                <a:solidFill>
                  <a:srgbClr val="FFFFFF"/>
                </a:solidFill>
              </a:rPr>
              <a:t>and </a:t>
            </a:r>
            <a:r>
              <a:rPr>
                <a:solidFill>
                  <a:srgbClr val="FFFFFF"/>
                </a:solidFill>
              </a:rPr>
              <a:t>enables </a:t>
            </a:r>
            <a:r>
              <a:rPr spc="-75">
                <a:solidFill>
                  <a:srgbClr val="FFFFFF"/>
                </a:solidFill>
              </a:rPr>
              <a:t>movement.  </a:t>
            </a:r>
            <a:r>
              <a:rPr spc="-60">
                <a:solidFill>
                  <a:srgbClr val="FFFFFF"/>
                </a:solidFill>
              </a:rPr>
              <a:t>This presentation </a:t>
            </a:r>
            <a:r>
              <a:rPr spc="-135">
                <a:solidFill>
                  <a:srgbClr val="FFFFFF"/>
                </a:solidFill>
              </a:rPr>
              <a:t>will </a:t>
            </a:r>
            <a:r>
              <a:rPr spc="-75">
                <a:solidFill>
                  <a:srgbClr val="FFFFFF"/>
                </a:solidFill>
              </a:rPr>
              <a:t>explore </a:t>
            </a:r>
            <a:r>
              <a:rPr>
                <a:solidFill>
                  <a:srgbClr val="FFFFFF"/>
                </a:solidFill>
              </a:rPr>
              <a:t>the </a:t>
            </a:r>
            <a:r>
              <a:rPr spc="-75">
                <a:solidFill>
                  <a:srgbClr val="FFFFFF"/>
                </a:solidFill>
              </a:rPr>
              <a:t>importance  </a:t>
            </a:r>
            <a:r>
              <a:rPr spc="0">
                <a:solidFill>
                  <a:srgbClr val="FFFFFF"/>
                </a:solidFill>
              </a:rPr>
              <a:t>of</a:t>
            </a:r>
            <a:r>
              <a:rPr spc="-2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the</a:t>
            </a:r>
            <a:r>
              <a:rPr spc="-200">
                <a:solidFill>
                  <a:srgbClr val="FFFFFF"/>
                </a:solidFill>
              </a:rPr>
              <a:t> </a:t>
            </a:r>
            <a:r>
              <a:rPr spc="-100">
                <a:solidFill>
                  <a:srgbClr val="FFFFFF"/>
                </a:solidFill>
              </a:rPr>
              <a:t>skeletal</a:t>
            </a:r>
            <a:r>
              <a:rPr spc="-200">
                <a:solidFill>
                  <a:srgbClr val="FFFFFF"/>
                </a:solidFill>
              </a:rPr>
              <a:t> </a:t>
            </a:r>
            <a:r>
              <a:rPr spc="-25">
                <a:solidFill>
                  <a:srgbClr val="FFFFFF"/>
                </a:solidFill>
              </a:rPr>
              <a:t>system</a:t>
            </a:r>
            <a:r>
              <a:rPr spc="-200">
                <a:solidFill>
                  <a:srgbClr val="FFFFFF"/>
                </a:solidFill>
              </a:rPr>
              <a:t> </a:t>
            </a:r>
            <a:r>
              <a:rPr spc="-40">
                <a:solidFill>
                  <a:srgbClr val="FFFFFF"/>
                </a:solidFill>
              </a:rPr>
              <a:t>and</a:t>
            </a:r>
            <a:r>
              <a:rPr spc="-200">
                <a:solidFill>
                  <a:srgbClr val="FFFFFF"/>
                </a:solidFill>
              </a:rPr>
              <a:t> </a:t>
            </a:r>
            <a:r>
              <a:rPr spc="35">
                <a:solidFill>
                  <a:srgbClr val="FFFFFF"/>
                </a:solidFill>
              </a:rPr>
              <a:t>how</a:t>
            </a:r>
            <a:r>
              <a:rPr spc="-195">
                <a:solidFill>
                  <a:srgbClr val="FFFFFF"/>
                </a:solidFill>
              </a:rPr>
              <a:t> </a:t>
            </a:r>
            <a:r>
              <a:rPr spc="-130">
                <a:solidFill>
                  <a:srgbClr val="FFFFFF"/>
                </a:solidFill>
              </a:rPr>
              <a:t>it</a:t>
            </a:r>
            <a:r>
              <a:rPr spc="-200">
                <a:solidFill>
                  <a:srgbClr val="FFFFFF"/>
                </a:solidFill>
              </a:rPr>
              <a:t> </a:t>
            </a:r>
            <a:r>
              <a:rPr spc="-50">
                <a:solidFill>
                  <a:srgbClr val="FFFFFF"/>
                </a:solidFill>
              </a:rPr>
              <a:t>functions</a:t>
            </a:r>
            <a:r>
              <a:rPr spc="-200">
                <a:solidFill>
                  <a:srgbClr val="FFFFFF"/>
                </a:solidFill>
              </a:rPr>
              <a:t> </a:t>
            </a:r>
            <a:r>
              <a:rPr spc="-20">
                <a:solidFill>
                  <a:srgbClr val="FFFFFF"/>
                </a:solidFill>
              </a:rPr>
              <a:t>as</a:t>
            </a:r>
            <a:r>
              <a:rPr spc="-20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  </a:t>
            </a:r>
            <a:r>
              <a:rPr spc="-104">
                <a:solidFill>
                  <a:srgbClr val="FFFFFF"/>
                </a:solidFill>
              </a:rPr>
              <a:t>vital</a:t>
            </a:r>
            <a:r>
              <a:rPr spc="-204">
                <a:solidFill>
                  <a:srgbClr val="FFFFFF"/>
                </a:solidFill>
              </a:rPr>
              <a:t> </a:t>
            </a:r>
            <a:r>
              <a:rPr spc="-104">
                <a:solidFill>
                  <a:srgbClr val="FFFFFF"/>
                </a:solidFill>
              </a:rPr>
              <a:t>scaffold.</a:t>
            </a:r>
          </a:p>
        </p:txBody>
      </p:sp>
      <p:sp>
        <p:nvSpPr>
          <p:cNvPr id="95" name="object 14"/>
          <p:cNvSpPr/>
          <p:nvPr/>
        </p:nvSpPr>
        <p:spPr>
          <a:xfrm>
            <a:off x="9447300" y="2656740"/>
            <a:ext cx="3571876" cy="95251"/>
          </a:xfrm>
          <a:prstGeom prst="rect">
            <a:avLst/>
          </a:pr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2"/>
          <p:cNvSpPr/>
          <p:nvPr/>
        </p:nvSpPr>
        <p:spPr>
          <a:xfrm>
            <a:off x="3289189" y="-1"/>
            <a:ext cx="3388251" cy="169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0"/>
                </a:ln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0" name="object 3"/>
          <p:cNvGrpSpPr/>
          <p:nvPr/>
        </p:nvGrpSpPr>
        <p:grpSpPr>
          <a:xfrm>
            <a:off x="-1" y="3157514"/>
            <a:ext cx="1786626" cy="3476614"/>
            <a:chOff x="0" y="0"/>
            <a:chExt cx="1786624" cy="3476612"/>
          </a:xfrm>
        </p:grpSpPr>
        <p:sp>
          <p:nvSpPr>
            <p:cNvPr id="98" name="object 4"/>
            <p:cNvSpPr/>
            <p:nvPr/>
          </p:nvSpPr>
          <p:spPr>
            <a:xfrm>
              <a:off x="0" y="537737"/>
              <a:ext cx="1786625" cy="293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4" y="21600"/>
                  </a:moveTo>
                  <a:lnTo>
                    <a:pt x="0" y="21245"/>
                  </a:lnTo>
                  <a:lnTo>
                    <a:pt x="0" y="4307"/>
                  </a:lnTo>
                  <a:lnTo>
                    <a:pt x="7085" y="0"/>
                  </a:lnTo>
                  <a:lnTo>
                    <a:pt x="21600" y="8824"/>
                  </a:lnTo>
                  <a:lnTo>
                    <a:pt x="584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object 5"/>
            <p:cNvSpPr/>
            <p:nvPr/>
          </p:nvSpPr>
          <p:spPr>
            <a:xfrm>
              <a:off x="0" y="0"/>
              <a:ext cx="681109" cy="131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794"/>
                  </a:lnTo>
                  <a:lnTo>
                    <a:pt x="1532" y="0"/>
                  </a:lnTo>
                  <a:lnTo>
                    <a:pt x="21600" y="1040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5" name="object 6"/>
          <p:cNvGrpSpPr/>
          <p:nvPr/>
        </p:nvGrpSpPr>
        <p:grpSpPr>
          <a:xfrm>
            <a:off x="-1" y="-1"/>
            <a:ext cx="8515929" cy="10287000"/>
            <a:chOff x="0" y="0"/>
            <a:chExt cx="8515927" cy="10286998"/>
          </a:xfrm>
        </p:grpSpPr>
        <p:sp>
          <p:nvSpPr>
            <p:cNvPr id="101" name="object 7"/>
            <p:cNvSpPr/>
            <p:nvPr/>
          </p:nvSpPr>
          <p:spPr>
            <a:xfrm>
              <a:off x="2067499" y="1715000"/>
              <a:ext cx="6448429" cy="644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10804"/>
                  </a:lnTo>
                  <a:lnTo>
                    <a:pt x="10800" y="0"/>
                  </a:lnTo>
                  <a:lnTo>
                    <a:pt x="21600" y="1080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object 8"/>
            <p:cNvSpPr/>
            <p:nvPr/>
          </p:nvSpPr>
          <p:spPr>
            <a:xfrm>
              <a:off x="5477496" y="5512502"/>
              <a:ext cx="2990849" cy="2990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6" y="21600"/>
                  </a:moveTo>
                  <a:lnTo>
                    <a:pt x="0" y="20194"/>
                  </a:lnTo>
                  <a:lnTo>
                    <a:pt x="20212" y="0"/>
                  </a:lnTo>
                  <a:lnTo>
                    <a:pt x="21600" y="1388"/>
                  </a:lnTo>
                  <a:lnTo>
                    <a:pt x="1406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object 9"/>
            <p:cNvSpPr/>
            <p:nvPr/>
          </p:nvSpPr>
          <p:spPr>
            <a:xfrm>
              <a:off x="-1" y="5232012"/>
              <a:ext cx="5320559" cy="505498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object 10"/>
            <p:cNvSpPr/>
            <p:nvPr/>
          </p:nvSpPr>
          <p:spPr>
            <a:xfrm>
              <a:off x="-1" y="-1"/>
              <a:ext cx="4753509" cy="461555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6" name="object 11"/>
          <p:cNvSpPr txBox="1">
            <a:spLocks noGrp="1"/>
          </p:cNvSpPr>
          <p:nvPr>
            <p:ph type="title"/>
          </p:nvPr>
        </p:nvSpPr>
        <p:spPr>
          <a:xfrm>
            <a:off x="9477339" y="1244789"/>
            <a:ext cx="2111376" cy="962661"/>
          </a:xfrm>
          <a:prstGeom prst="rect">
            <a:avLst/>
          </a:prstGeom>
        </p:spPr>
        <p:txBody>
          <a:bodyPr/>
          <a:lstStyle/>
          <a:p>
            <a:pPr indent="11175" defTabSz="804672">
              <a:defRPr sz="5368" spc="-967">
                <a:latin typeface="Arial Black"/>
                <a:ea typeface="Arial Black"/>
                <a:cs typeface="Arial Black"/>
                <a:sym typeface="Arial Black"/>
              </a:defRPr>
            </a:pPr>
            <a:r>
              <a:t>B</a:t>
            </a:r>
            <a:r>
              <a:rPr spc="-616"/>
              <a:t>on</a:t>
            </a:r>
            <a:r>
              <a:rPr spc="-880"/>
              <a:t>e</a:t>
            </a:r>
            <a:r>
              <a:t>s</a:t>
            </a:r>
          </a:p>
        </p:txBody>
      </p:sp>
      <p:sp>
        <p:nvSpPr>
          <p:cNvPr id="107" name="object 12"/>
          <p:cNvSpPr txBox="1"/>
          <p:nvPr/>
        </p:nvSpPr>
        <p:spPr>
          <a:xfrm>
            <a:off x="9489226" y="3029010"/>
            <a:ext cx="6623051" cy="275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99900"/>
              </a:lnSpc>
              <a:spcBef>
                <a:spcPts val="100"/>
              </a:spcBef>
              <a:defRPr sz="2700" spc="1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Bones </a:t>
            </a:r>
            <a:r>
              <a:rPr spc="-120"/>
              <a:t>are </a:t>
            </a:r>
            <a:r>
              <a:rPr spc="-70"/>
              <a:t>the </a:t>
            </a:r>
            <a:r>
              <a:rPr spc="-75"/>
              <a:t>building </a:t>
            </a:r>
            <a:r>
              <a:rPr spc="-50"/>
              <a:t>blocks </a:t>
            </a:r>
            <a:r>
              <a:rPr spc="0"/>
              <a:t>of </a:t>
            </a:r>
            <a:r>
              <a:rPr spc="-70"/>
              <a:t>the </a:t>
            </a:r>
            <a:r>
              <a:rPr spc="-100"/>
              <a:t>skeletal  </a:t>
            </a:r>
            <a:r>
              <a:rPr spc="-80"/>
              <a:t>system. </a:t>
            </a:r>
            <a:r>
              <a:rPr spc="-50"/>
              <a:t>They </a:t>
            </a:r>
            <a:r>
              <a:rPr spc="-120"/>
              <a:t>are </a:t>
            </a:r>
            <a:r>
              <a:rPr spc="-60"/>
              <a:t>made </a:t>
            </a:r>
            <a:r>
              <a:rPr spc="-55"/>
              <a:t>up </a:t>
            </a:r>
            <a:r>
              <a:rPr spc="0"/>
              <a:t>of </a:t>
            </a:r>
            <a:r>
              <a:rPr spc="-70"/>
              <a:t>collagen </a:t>
            </a:r>
            <a:r>
              <a:rPr spc="-40"/>
              <a:t>and  </a:t>
            </a:r>
            <a:r>
              <a:rPr spc="-125"/>
              <a:t>minerals,</a:t>
            </a:r>
            <a:r>
              <a:rPr spc="-195"/>
              <a:t> </a:t>
            </a:r>
            <a:r>
              <a:rPr spc="-25"/>
              <a:t>giving</a:t>
            </a:r>
            <a:r>
              <a:rPr spc="-190"/>
              <a:t> </a:t>
            </a:r>
            <a:r>
              <a:rPr spc="-55"/>
              <a:t>them</a:t>
            </a:r>
            <a:r>
              <a:rPr spc="-190"/>
              <a:t> </a:t>
            </a:r>
            <a:r>
              <a:rPr spc="-45"/>
              <a:t>strength</a:t>
            </a:r>
            <a:r>
              <a:rPr spc="-190"/>
              <a:t> </a:t>
            </a:r>
            <a:r>
              <a:rPr spc="-40"/>
              <a:t>and</a:t>
            </a:r>
            <a:r>
              <a:rPr spc="-190"/>
              <a:t> </a:t>
            </a:r>
            <a:r>
              <a:rPr spc="-130"/>
              <a:t>ﬂexibility.  </a:t>
            </a:r>
            <a:r>
              <a:rPr spc="-100"/>
              <a:t>There</a:t>
            </a:r>
            <a:r>
              <a:rPr spc="-204"/>
              <a:t> </a:t>
            </a:r>
            <a:r>
              <a:rPr spc="-120"/>
              <a:t>are</a:t>
            </a:r>
            <a:r>
              <a:rPr spc="-200"/>
              <a:t> </a:t>
            </a:r>
            <a:r>
              <a:rPr spc="35"/>
              <a:t>206</a:t>
            </a:r>
            <a:r>
              <a:rPr spc="-200"/>
              <a:t> </a:t>
            </a:r>
            <a:r>
              <a:rPr spc="-5"/>
              <a:t>bones</a:t>
            </a:r>
            <a:r>
              <a:rPr spc="-204"/>
              <a:t> </a:t>
            </a:r>
            <a:r>
              <a:rPr spc="-85"/>
              <a:t>in</a:t>
            </a:r>
            <a:r>
              <a:rPr spc="-200"/>
              <a:t> </a:t>
            </a:r>
            <a:r>
              <a:rPr spc="-70"/>
              <a:t>the</a:t>
            </a:r>
            <a:r>
              <a:rPr spc="-200"/>
              <a:t> </a:t>
            </a:r>
            <a:r>
              <a:rPr spc="-30"/>
              <a:t>human</a:t>
            </a:r>
            <a:r>
              <a:rPr spc="-204"/>
              <a:t> </a:t>
            </a:r>
            <a:r>
              <a:rPr spc="-100"/>
              <a:t>body,</a:t>
            </a:r>
            <a:r>
              <a:rPr spc="-200"/>
              <a:t> </a:t>
            </a:r>
            <a:r>
              <a:rPr spc="-85"/>
              <a:t>each  </a:t>
            </a:r>
            <a:r>
              <a:rPr spc="-60"/>
              <a:t>with</a:t>
            </a:r>
            <a:r>
              <a:rPr spc="-204"/>
              <a:t> </a:t>
            </a:r>
            <a:r>
              <a:rPr spc="-70"/>
              <a:t>a</a:t>
            </a:r>
            <a:r>
              <a:rPr spc="-200"/>
              <a:t> </a:t>
            </a:r>
            <a:r>
              <a:rPr spc="-75"/>
              <a:t>unique</a:t>
            </a:r>
            <a:r>
              <a:rPr spc="-204"/>
              <a:t> </a:t>
            </a:r>
            <a:r>
              <a:rPr spc="-40"/>
              <a:t>shape</a:t>
            </a:r>
            <a:r>
              <a:rPr spc="-200"/>
              <a:t> </a:t>
            </a:r>
            <a:r>
              <a:rPr spc="-40"/>
              <a:t>and</a:t>
            </a:r>
            <a:r>
              <a:rPr spc="-200"/>
              <a:t> </a:t>
            </a:r>
            <a:r>
              <a:rPr spc="-95"/>
              <a:t>function.</a:t>
            </a:r>
            <a:r>
              <a:rPr spc="-204"/>
              <a:t> </a:t>
            </a:r>
            <a:r>
              <a:t>Bones</a:t>
            </a:r>
            <a:r>
              <a:rPr spc="-200"/>
              <a:t> </a:t>
            </a:r>
            <a:r>
              <a:rPr spc="-35"/>
              <a:t>also  </a:t>
            </a:r>
            <a:r>
              <a:rPr spc="-80"/>
              <a:t>produce </a:t>
            </a:r>
            <a:r>
              <a:rPr spc="-20"/>
              <a:t>blood </a:t>
            </a:r>
            <a:r>
              <a:rPr spc="-130"/>
              <a:t>cells </a:t>
            </a:r>
            <a:r>
              <a:rPr spc="-40"/>
              <a:t>and </a:t>
            </a:r>
            <a:r>
              <a:rPr spc="-55"/>
              <a:t>store </a:t>
            </a:r>
            <a:r>
              <a:rPr spc="-85"/>
              <a:t>minerals </a:t>
            </a:r>
            <a:r>
              <a:rPr spc="-140"/>
              <a:t>like  </a:t>
            </a:r>
            <a:r>
              <a:rPr spc="-120"/>
              <a:t>calcium </a:t>
            </a:r>
            <a:r>
              <a:rPr spc="-40"/>
              <a:t>and</a:t>
            </a:r>
            <a:r>
              <a:rPr spc="-285"/>
              <a:t> </a:t>
            </a:r>
            <a:r>
              <a:rPr spc="-40"/>
              <a:t>phosphorus.</a:t>
            </a:r>
          </a:p>
        </p:txBody>
      </p:sp>
      <p:sp>
        <p:nvSpPr>
          <p:cNvPr id="108" name="object 13"/>
          <p:cNvSpPr/>
          <p:nvPr/>
        </p:nvSpPr>
        <p:spPr>
          <a:xfrm>
            <a:off x="9447300" y="2656740"/>
            <a:ext cx="3571876" cy="95251"/>
          </a:xfrm>
          <a:prstGeom prst="rect">
            <a:avLst/>
          </a:pr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object 2"/>
          <p:cNvGrpSpPr/>
          <p:nvPr/>
        </p:nvGrpSpPr>
        <p:grpSpPr>
          <a:xfrm>
            <a:off x="5286" y="-1"/>
            <a:ext cx="18278459" cy="10287000"/>
            <a:chOff x="0" y="0"/>
            <a:chExt cx="18278457" cy="10286999"/>
          </a:xfrm>
        </p:grpSpPr>
        <p:sp>
          <p:nvSpPr>
            <p:cNvPr id="110" name="object 3"/>
            <p:cNvSpPr/>
            <p:nvPr/>
          </p:nvSpPr>
          <p:spPr>
            <a:xfrm>
              <a:off x="0" y="5791"/>
              <a:ext cx="18278459" cy="1028120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object 4"/>
            <p:cNvSpPr/>
            <p:nvPr/>
          </p:nvSpPr>
          <p:spPr>
            <a:xfrm>
              <a:off x="9844577" y="1266201"/>
              <a:ext cx="6448428" cy="644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10796"/>
                  </a:lnTo>
                  <a:lnTo>
                    <a:pt x="10800" y="0"/>
                  </a:lnTo>
                  <a:lnTo>
                    <a:pt x="21600" y="10796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object 5"/>
            <p:cNvSpPr/>
            <p:nvPr/>
          </p:nvSpPr>
          <p:spPr>
            <a:xfrm>
              <a:off x="7153953" y="-1"/>
              <a:ext cx="6448427" cy="3677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661"/>
                  </a:lnTo>
                  <a:lnTo>
                    <a:pt x="1517" y="0"/>
                  </a:lnTo>
                  <a:lnTo>
                    <a:pt x="20083" y="0"/>
                  </a:lnTo>
                  <a:lnTo>
                    <a:pt x="21600" y="2661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object 6"/>
            <p:cNvSpPr/>
            <p:nvPr/>
          </p:nvSpPr>
          <p:spPr>
            <a:xfrm>
              <a:off x="11199983" y="2895"/>
              <a:ext cx="7077076" cy="10277476"/>
            </a:xfrm>
            <a:prstGeom prst="rect">
              <a:avLst/>
            </a:prstGeom>
            <a:solidFill>
              <a:srgbClr val="2829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5" name="object 7"/>
          <p:cNvSpPr txBox="1">
            <a:spLocks noGrp="1"/>
          </p:cNvSpPr>
          <p:nvPr>
            <p:ph type="title"/>
          </p:nvPr>
        </p:nvSpPr>
        <p:spPr>
          <a:xfrm>
            <a:off x="15856722" y="1924623"/>
            <a:ext cx="2058036" cy="962662"/>
          </a:xfrm>
          <a:prstGeom prst="rect">
            <a:avLst/>
          </a:prstGeom>
        </p:spPr>
        <p:txBody>
          <a:bodyPr/>
          <a:lstStyle/>
          <a:p>
            <a:pPr indent="11175" defTabSz="804672">
              <a:defRPr sz="5368" spc="-1496">
                <a:latin typeface="Arial Black"/>
                <a:ea typeface="Arial Black"/>
                <a:cs typeface="Arial Black"/>
                <a:sym typeface="Arial Black"/>
              </a:defRPr>
            </a:pPr>
            <a:r>
              <a:t>J</a:t>
            </a:r>
            <a:r>
              <a:rPr spc="-528"/>
              <a:t>oin</a:t>
            </a:r>
            <a:r>
              <a:rPr spc="-440"/>
              <a:t>t</a:t>
            </a:r>
            <a:r>
              <a:rPr spc="-967"/>
              <a:t>s</a:t>
            </a:r>
          </a:p>
        </p:txBody>
      </p:sp>
      <p:sp>
        <p:nvSpPr>
          <p:cNvPr id="116" name="object 8"/>
          <p:cNvSpPr txBox="1"/>
          <p:nvPr/>
        </p:nvSpPr>
        <p:spPr>
          <a:xfrm>
            <a:off x="12095911" y="3603528"/>
            <a:ext cx="5826126" cy="275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755" marR="5080" indent="-59690" algn="r">
              <a:lnSpc>
                <a:spcPct val="99900"/>
              </a:lnSpc>
              <a:spcBef>
                <a:spcPts val="100"/>
              </a:spcBef>
              <a:defRPr sz="2700" spc="-9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Joints</a:t>
            </a:r>
            <a:r>
              <a:rPr spc="-204"/>
              <a:t> </a:t>
            </a:r>
            <a:r>
              <a:rPr spc="-120"/>
              <a:t>are</a:t>
            </a:r>
            <a:r>
              <a:rPr spc="-200"/>
              <a:t> </a:t>
            </a:r>
            <a:r>
              <a:rPr spc="-70"/>
              <a:t>the</a:t>
            </a:r>
            <a:r>
              <a:rPr spc="-204"/>
              <a:t> </a:t>
            </a:r>
            <a:r>
              <a:rPr spc="-30"/>
              <a:t>points</a:t>
            </a:r>
            <a:r>
              <a:rPr spc="-200"/>
              <a:t> </a:t>
            </a:r>
            <a:r>
              <a:rPr spc="-80"/>
              <a:t>where</a:t>
            </a:r>
            <a:r>
              <a:rPr spc="-200"/>
              <a:t> </a:t>
            </a:r>
            <a:r>
              <a:rPr spc="5"/>
              <a:t>two</a:t>
            </a:r>
            <a:r>
              <a:rPr spc="-204"/>
              <a:t> </a:t>
            </a:r>
            <a:r>
              <a:rPr spc="-20"/>
              <a:t>or</a:t>
            </a:r>
            <a:r>
              <a:rPr spc="-200"/>
              <a:t> </a:t>
            </a:r>
            <a:r>
              <a:rPr spc="-50"/>
              <a:t>more </a:t>
            </a:r>
            <a:r>
              <a:rPr spc="-60"/>
              <a:t> </a:t>
            </a:r>
            <a:r>
              <a:rPr spc="-5"/>
              <a:t>bones</a:t>
            </a:r>
            <a:r>
              <a:rPr spc="-585"/>
              <a:t> </a:t>
            </a:r>
            <a:r>
              <a:rPr spc="-145"/>
              <a:t>meet. </a:t>
            </a:r>
            <a:r>
              <a:rPr spc="-50"/>
              <a:t>They </a:t>
            </a:r>
            <a:r>
              <a:rPr spc="-70"/>
              <a:t>allow </a:t>
            </a:r>
            <a:r>
              <a:rPr spc="-50"/>
              <a:t>for</a:t>
            </a:r>
            <a:r>
              <a:rPr spc="-204"/>
              <a:t> </a:t>
            </a:r>
            <a:r>
              <a:rPr spc="-35"/>
              <a:t>movement </a:t>
            </a:r>
            <a:r>
              <a:rPr spc="-70"/>
              <a:t> </a:t>
            </a:r>
            <a:r>
              <a:rPr spc="-40"/>
              <a:t>and </a:t>
            </a:r>
            <a:r>
              <a:rPr spc="-130"/>
              <a:t>ﬂexibility, </a:t>
            </a:r>
            <a:r>
              <a:rPr spc="-65"/>
              <a:t>but </a:t>
            </a:r>
            <a:r>
              <a:rPr spc="-35"/>
              <a:t>also</a:t>
            </a:r>
            <a:r>
              <a:rPr spc="-580"/>
              <a:t> </a:t>
            </a:r>
            <a:r>
              <a:rPr spc="-70"/>
              <a:t>provide</a:t>
            </a:r>
            <a:r>
              <a:rPr spc="-204"/>
              <a:t> </a:t>
            </a:r>
            <a:r>
              <a:rPr spc="-125"/>
              <a:t>stability. </a:t>
            </a:r>
            <a:r>
              <a:rPr spc="-325"/>
              <a:t> </a:t>
            </a:r>
            <a:r>
              <a:rPr spc="-100"/>
              <a:t>There </a:t>
            </a:r>
            <a:r>
              <a:rPr spc="-120"/>
              <a:t>are </a:t>
            </a:r>
            <a:r>
              <a:rPr spc="-100"/>
              <a:t>different </a:t>
            </a:r>
            <a:r>
              <a:rPr spc="-40"/>
              <a:t>types</a:t>
            </a:r>
            <a:r>
              <a:rPr spc="-520"/>
              <a:t> </a:t>
            </a:r>
            <a:r>
              <a:rPr spc="0"/>
              <a:t>of</a:t>
            </a:r>
            <a:r>
              <a:rPr spc="-209"/>
              <a:t> </a:t>
            </a:r>
            <a:r>
              <a:rPr spc="-135"/>
              <a:t>joints, </a:t>
            </a:r>
            <a:r>
              <a:rPr spc="-350"/>
              <a:t> </a:t>
            </a:r>
            <a:r>
              <a:rPr spc="-80"/>
              <a:t>including </a:t>
            </a:r>
            <a:r>
              <a:rPr spc="-100"/>
              <a:t>hinge,</a:t>
            </a:r>
            <a:r>
              <a:rPr spc="-325"/>
              <a:t> </a:t>
            </a:r>
            <a:r>
              <a:rPr spc="-80"/>
              <a:t>ball-and-socket,</a:t>
            </a:r>
            <a:r>
              <a:rPr spc="-200"/>
              <a:t> </a:t>
            </a:r>
            <a:r>
              <a:rPr spc="-40"/>
              <a:t>and </a:t>
            </a:r>
            <a:r>
              <a:rPr spc="-30"/>
              <a:t> </a:t>
            </a:r>
            <a:r>
              <a:rPr spc="-50"/>
              <a:t>pivot </a:t>
            </a:r>
            <a:r>
              <a:rPr spc="-130"/>
              <a:t>joints. </a:t>
            </a:r>
            <a:r>
              <a:rPr spc="-80"/>
              <a:t>Cartilage </a:t>
            </a:r>
            <a:r>
              <a:rPr spc="-40"/>
              <a:t>and</a:t>
            </a:r>
            <a:r>
              <a:rPr spc="-545"/>
              <a:t> </a:t>
            </a:r>
            <a:r>
              <a:rPr spc="-40"/>
              <a:t>synovial</a:t>
            </a:r>
            <a:r>
              <a:rPr spc="-200"/>
              <a:t> </a:t>
            </a:r>
            <a:r>
              <a:rPr spc="-70"/>
              <a:t>ﬂuid </a:t>
            </a:r>
            <a:r>
              <a:rPr spc="-30"/>
              <a:t> </a:t>
            </a:r>
            <a:r>
              <a:rPr spc="-90"/>
              <a:t>help </a:t>
            </a:r>
            <a:r>
              <a:rPr spc="-35"/>
              <a:t>cushion </a:t>
            </a:r>
            <a:r>
              <a:rPr spc="-40"/>
              <a:t>and</a:t>
            </a:r>
            <a:r>
              <a:rPr spc="-590"/>
              <a:t> </a:t>
            </a:r>
            <a:r>
              <a:rPr spc="-120"/>
              <a:t>lubricate </a:t>
            </a:r>
            <a:r>
              <a:rPr spc="-130"/>
              <a:t>joints.</a:t>
            </a:r>
          </a:p>
        </p:txBody>
      </p:sp>
      <p:sp>
        <p:nvSpPr>
          <p:cNvPr id="117" name="object 9"/>
          <p:cNvSpPr/>
          <p:nvPr/>
        </p:nvSpPr>
        <p:spPr>
          <a:xfrm>
            <a:off x="13908706" y="3250713"/>
            <a:ext cx="4048126" cy="95251"/>
          </a:xfrm>
          <a:prstGeom prst="rect">
            <a:avLst/>
          </a:pr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bject 2"/>
          <p:cNvSpPr/>
          <p:nvPr/>
        </p:nvSpPr>
        <p:spPr>
          <a:xfrm>
            <a:off x="3289189" y="-1"/>
            <a:ext cx="3388251" cy="169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0"/>
                </a:ln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2" name="object 3"/>
          <p:cNvGrpSpPr/>
          <p:nvPr/>
        </p:nvGrpSpPr>
        <p:grpSpPr>
          <a:xfrm>
            <a:off x="-1" y="3157514"/>
            <a:ext cx="1786626" cy="3476614"/>
            <a:chOff x="0" y="0"/>
            <a:chExt cx="1786624" cy="3476612"/>
          </a:xfrm>
        </p:grpSpPr>
        <p:sp>
          <p:nvSpPr>
            <p:cNvPr id="120" name="object 4"/>
            <p:cNvSpPr/>
            <p:nvPr/>
          </p:nvSpPr>
          <p:spPr>
            <a:xfrm>
              <a:off x="0" y="537737"/>
              <a:ext cx="1786625" cy="293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4" y="21600"/>
                  </a:moveTo>
                  <a:lnTo>
                    <a:pt x="0" y="21245"/>
                  </a:lnTo>
                  <a:lnTo>
                    <a:pt x="0" y="4307"/>
                  </a:lnTo>
                  <a:lnTo>
                    <a:pt x="7085" y="0"/>
                  </a:lnTo>
                  <a:lnTo>
                    <a:pt x="21600" y="8824"/>
                  </a:lnTo>
                  <a:lnTo>
                    <a:pt x="584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object 5"/>
            <p:cNvSpPr/>
            <p:nvPr/>
          </p:nvSpPr>
          <p:spPr>
            <a:xfrm>
              <a:off x="0" y="0"/>
              <a:ext cx="681109" cy="131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794"/>
                  </a:lnTo>
                  <a:lnTo>
                    <a:pt x="1532" y="0"/>
                  </a:lnTo>
                  <a:lnTo>
                    <a:pt x="21600" y="1040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27" name="object 6"/>
          <p:cNvGrpSpPr/>
          <p:nvPr/>
        </p:nvGrpSpPr>
        <p:grpSpPr>
          <a:xfrm>
            <a:off x="-1" y="-1"/>
            <a:ext cx="8515929" cy="10287000"/>
            <a:chOff x="0" y="0"/>
            <a:chExt cx="8515927" cy="10286998"/>
          </a:xfrm>
        </p:grpSpPr>
        <p:sp>
          <p:nvSpPr>
            <p:cNvPr id="123" name="object 7"/>
            <p:cNvSpPr/>
            <p:nvPr/>
          </p:nvSpPr>
          <p:spPr>
            <a:xfrm>
              <a:off x="2067499" y="1715000"/>
              <a:ext cx="6448429" cy="644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10804"/>
                  </a:lnTo>
                  <a:lnTo>
                    <a:pt x="10800" y="0"/>
                  </a:lnTo>
                  <a:lnTo>
                    <a:pt x="21600" y="1080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object 8"/>
            <p:cNvSpPr/>
            <p:nvPr/>
          </p:nvSpPr>
          <p:spPr>
            <a:xfrm>
              <a:off x="5477496" y="5512502"/>
              <a:ext cx="2990849" cy="2990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6" y="21600"/>
                  </a:moveTo>
                  <a:lnTo>
                    <a:pt x="0" y="20194"/>
                  </a:lnTo>
                  <a:lnTo>
                    <a:pt x="20212" y="0"/>
                  </a:lnTo>
                  <a:lnTo>
                    <a:pt x="21600" y="1388"/>
                  </a:lnTo>
                  <a:lnTo>
                    <a:pt x="1406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object 9"/>
            <p:cNvSpPr/>
            <p:nvPr/>
          </p:nvSpPr>
          <p:spPr>
            <a:xfrm>
              <a:off x="-1" y="5232012"/>
              <a:ext cx="5320559" cy="505498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object 10"/>
            <p:cNvSpPr/>
            <p:nvPr/>
          </p:nvSpPr>
          <p:spPr>
            <a:xfrm>
              <a:off x="-1" y="-1"/>
              <a:ext cx="4753509" cy="461555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8" name="object 11"/>
          <p:cNvSpPr txBox="1">
            <a:spLocks noGrp="1"/>
          </p:cNvSpPr>
          <p:nvPr>
            <p:ph type="title"/>
          </p:nvPr>
        </p:nvSpPr>
        <p:spPr>
          <a:xfrm>
            <a:off x="9477339" y="1244789"/>
            <a:ext cx="4996181" cy="962661"/>
          </a:xfrm>
          <a:prstGeom prst="rect">
            <a:avLst/>
          </a:prstGeom>
        </p:spPr>
        <p:txBody>
          <a:bodyPr/>
          <a:lstStyle/>
          <a:p>
            <a:pPr indent="11175" defTabSz="804672">
              <a:defRPr sz="5368" spc="-528">
                <a:latin typeface="Arial Black"/>
                <a:ea typeface="Arial Black"/>
                <a:cs typeface="Arial Black"/>
                <a:sym typeface="Arial Black"/>
              </a:defRPr>
            </a:pPr>
            <a:r>
              <a:t>Axial</a:t>
            </a:r>
            <a:r>
              <a:rPr spc="-703"/>
              <a:t> Skeleton</a:t>
            </a:r>
          </a:p>
        </p:txBody>
      </p:sp>
      <p:sp>
        <p:nvSpPr>
          <p:cNvPr id="129" name="object 12"/>
          <p:cNvSpPr txBox="1"/>
          <p:nvPr/>
        </p:nvSpPr>
        <p:spPr>
          <a:xfrm>
            <a:off x="9489226" y="3029010"/>
            <a:ext cx="6915785" cy="23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spcBef>
                <a:spcPts val="100"/>
              </a:spcBef>
              <a:defRPr sz="2700" spc="-7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</a:t>
            </a:r>
            <a:r>
              <a:rPr spc="-95"/>
              <a:t>axial </a:t>
            </a:r>
            <a:r>
              <a:rPr spc="-60"/>
              <a:t>skeleton </a:t>
            </a:r>
            <a:r>
              <a:rPr spc="-90"/>
              <a:t>includes </a:t>
            </a:r>
            <a:r>
              <a:t>the </a:t>
            </a:r>
            <a:r>
              <a:rPr spc="-140"/>
              <a:t>skull, </a:t>
            </a:r>
            <a:r>
              <a:rPr spc="-104"/>
              <a:t>vertebral  </a:t>
            </a:r>
            <a:r>
              <a:rPr spc="-110"/>
              <a:t>column,</a:t>
            </a:r>
            <a:r>
              <a:rPr spc="-204"/>
              <a:t> </a:t>
            </a:r>
            <a:r>
              <a:rPr spc="-40"/>
              <a:t>and</a:t>
            </a:r>
            <a:r>
              <a:rPr spc="-200"/>
              <a:t> </a:t>
            </a:r>
            <a:r>
              <a:rPr spc="-125"/>
              <a:t>ribcage.</a:t>
            </a:r>
            <a:r>
              <a:rPr spc="-200"/>
              <a:t> </a:t>
            </a:r>
            <a:r>
              <a:t>It</a:t>
            </a:r>
            <a:r>
              <a:rPr spc="-200"/>
              <a:t> </a:t>
            </a:r>
            <a:r>
              <a:rPr spc="-75"/>
              <a:t>protects</a:t>
            </a:r>
            <a:r>
              <a:rPr spc="-200"/>
              <a:t> </a:t>
            </a:r>
            <a:r>
              <a:rPr spc="-104"/>
              <a:t>vital</a:t>
            </a:r>
            <a:r>
              <a:rPr spc="-200"/>
              <a:t> </a:t>
            </a:r>
            <a:r>
              <a:rPr spc="-5"/>
              <a:t>organs</a:t>
            </a:r>
            <a:r>
              <a:rPr spc="-200"/>
              <a:t> </a:t>
            </a:r>
            <a:r>
              <a:rPr spc="-140"/>
              <a:t>like  </a:t>
            </a:r>
            <a:r>
              <a:t>the </a:t>
            </a:r>
            <a:r>
              <a:rPr spc="-145"/>
              <a:t>brain, </a:t>
            </a:r>
            <a:r>
              <a:rPr spc="-75"/>
              <a:t>spinal </a:t>
            </a:r>
            <a:r>
              <a:rPr spc="-150"/>
              <a:t>cord, </a:t>
            </a:r>
            <a:r>
              <a:rPr spc="-40"/>
              <a:t>and </a:t>
            </a:r>
            <a:r>
              <a:rPr spc="-135"/>
              <a:t>heart. </a:t>
            </a:r>
            <a:r>
              <a:t>The </a:t>
            </a:r>
            <a:r>
              <a:rPr spc="-85"/>
              <a:t>skull </a:t>
            </a:r>
            <a:r>
              <a:rPr spc="-35"/>
              <a:t>also  </a:t>
            </a:r>
            <a:r>
              <a:rPr spc="0"/>
              <a:t>houses</a:t>
            </a:r>
            <a:r>
              <a:rPr spc="-204"/>
              <a:t> </a:t>
            </a:r>
            <a:r>
              <a:t>the</a:t>
            </a:r>
            <a:r>
              <a:rPr spc="-200"/>
              <a:t> </a:t>
            </a:r>
            <a:r>
              <a:rPr spc="-30"/>
              <a:t>sense</a:t>
            </a:r>
            <a:r>
              <a:rPr spc="-200"/>
              <a:t> </a:t>
            </a:r>
            <a:r>
              <a:rPr spc="-5"/>
              <a:t>organs</a:t>
            </a:r>
            <a:r>
              <a:rPr spc="-200"/>
              <a:t> </a:t>
            </a:r>
            <a:r>
              <a:rPr spc="-140"/>
              <a:t>like</a:t>
            </a:r>
            <a:r>
              <a:rPr spc="-200"/>
              <a:t> </a:t>
            </a:r>
            <a:r>
              <a:t>the</a:t>
            </a:r>
            <a:r>
              <a:rPr spc="-200"/>
              <a:t> </a:t>
            </a:r>
            <a:r>
              <a:rPr spc="-50"/>
              <a:t>eyes</a:t>
            </a:r>
            <a:r>
              <a:rPr spc="-200"/>
              <a:t> </a:t>
            </a:r>
            <a:r>
              <a:rPr spc="-40"/>
              <a:t>and</a:t>
            </a:r>
            <a:r>
              <a:rPr spc="-200"/>
              <a:t> </a:t>
            </a:r>
            <a:r>
              <a:rPr spc="-135"/>
              <a:t>ears.  </a:t>
            </a:r>
            <a:r>
              <a:t>The</a:t>
            </a:r>
            <a:r>
              <a:rPr spc="-204"/>
              <a:t> </a:t>
            </a:r>
            <a:r>
              <a:rPr spc="-104"/>
              <a:t>vertebral</a:t>
            </a:r>
            <a:r>
              <a:rPr spc="-204"/>
              <a:t> </a:t>
            </a:r>
            <a:r>
              <a:rPr spc="-60"/>
              <a:t>column</a:t>
            </a:r>
            <a:r>
              <a:rPr spc="-204"/>
              <a:t> </a:t>
            </a:r>
            <a:r>
              <a:rPr spc="-50"/>
              <a:t>allows</a:t>
            </a:r>
            <a:r>
              <a:rPr spc="-200"/>
              <a:t> </a:t>
            </a:r>
            <a:r>
              <a:rPr spc="-50"/>
              <a:t>for</a:t>
            </a:r>
            <a:r>
              <a:rPr spc="-204"/>
              <a:t> </a:t>
            </a:r>
            <a:r>
              <a:rPr spc="-35"/>
              <a:t>movement</a:t>
            </a:r>
            <a:r>
              <a:rPr spc="-204"/>
              <a:t> </a:t>
            </a:r>
            <a:r>
              <a:rPr spc="-40"/>
              <a:t>and  </a:t>
            </a:r>
            <a:r>
              <a:rPr spc="-130"/>
              <a:t>ﬂexibility,</a:t>
            </a:r>
            <a:r>
              <a:rPr spc="-200"/>
              <a:t> </a:t>
            </a:r>
            <a:r>
              <a:rPr spc="-90"/>
              <a:t>while</a:t>
            </a:r>
            <a:r>
              <a:rPr spc="-195"/>
              <a:t> </a:t>
            </a:r>
            <a:r>
              <a:t>the</a:t>
            </a:r>
            <a:r>
              <a:rPr spc="-200"/>
              <a:t> </a:t>
            </a:r>
            <a:r>
              <a:rPr spc="-90"/>
              <a:t>ribcage</a:t>
            </a:r>
            <a:r>
              <a:rPr spc="-195"/>
              <a:t> </a:t>
            </a:r>
            <a:r>
              <a:rPr spc="-75"/>
              <a:t>protects</a:t>
            </a:r>
            <a:r>
              <a:rPr spc="-200"/>
              <a:t> </a:t>
            </a:r>
            <a:r>
              <a:t>the</a:t>
            </a:r>
            <a:r>
              <a:rPr spc="-195"/>
              <a:t> </a:t>
            </a:r>
            <a:r>
              <a:rPr spc="-85"/>
              <a:t>lungs.</a:t>
            </a:r>
          </a:p>
        </p:txBody>
      </p:sp>
      <p:sp>
        <p:nvSpPr>
          <p:cNvPr id="130" name="object 13"/>
          <p:cNvSpPr/>
          <p:nvPr/>
        </p:nvSpPr>
        <p:spPr>
          <a:xfrm>
            <a:off x="9447300" y="2656740"/>
            <a:ext cx="3571876" cy="95251"/>
          </a:xfrm>
          <a:prstGeom prst="rect">
            <a:avLst/>
          </a:pr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object 2"/>
          <p:cNvGrpSpPr/>
          <p:nvPr/>
        </p:nvGrpSpPr>
        <p:grpSpPr>
          <a:xfrm>
            <a:off x="12640780" y="-1"/>
            <a:ext cx="5647220" cy="5734129"/>
            <a:chOff x="0" y="0"/>
            <a:chExt cx="5647219" cy="5734126"/>
          </a:xfrm>
        </p:grpSpPr>
        <p:sp>
          <p:nvSpPr>
            <p:cNvPr id="132" name="object 3"/>
            <p:cNvSpPr/>
            <p:nvPr/>
          </p:nvSpPr>
          <p:spPr>
            <a:xfrm>
              <a:off x="3732351" y="2795252"/>
              <a:ext cx="1914869" cy="293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52" y="21600"/>
                  </a:moveTo>
                  <a:lnTo>
                    <a:pt x="0" y="12776"/>
                  </a:lnTo>
                  <a:lnTo>
                    <a:pt x="19623" y="0"/>
                  </a:lnTo>
                  <a:lnTo>
                    <a:pt x="21600" y="1288"/>
                  </a:lnTo>
                  <a:lnTo>
                    <a:pt x="21600" y="16360"/>
                  </a:lnTo>
                  <a:lnTo>
                    <a:pt x="13552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35" name="object 4"/>
            <p:cNvGrpSpPr/>
            <p:nvPr/>
          </p:nvGrpSpPr>
          <p:grpSpPr>
            <a:xfrm>
              <a:off x="-1" y="0"/>
              <a:ext cx="5647209" cy="4628616"/>
              <a:chOff x="0" y="0"/>
              <a:chExt cx="5647207" cy="4628616"/>
            </a:xfrm>
          </p:grpSpPr>
          <p:sp>
            <p:nvSpPr>
              <p:cNvPr id="133" name="Shape"/>
              <p:cNvSpPr/>
              <p:nvPr/>
            </p:nvSpPr>
            <p:spPr>
              <a:xfrm>
                <a:off x="3196704" y="2257514"/>
                <a:ext cx="2370316" cy="2371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765"/>
                    </a:moveTo>
                    <a:lnTo>
                      <a:pt x="15852" y="0"/>
                    </a:lnTo>
                    <a:lnTo>
                      <a:pt x="0" y="15835"/>
                    </a:lnTo>
                    <a:lnTo>
                      <a:pt x="5748" y="21600"/>
                    </a:lnTo>
                    <a:lnTo>
                      <a:pt x="21600" y="5765"/>
                    </a:lnTo>
                    <a:close/>
                  </a:path>
                </a:pathLst>
              </a:custGeom>
              <a:solidFill>
                <a:srgbClr val="6FB0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Shape"/>
              <p:cNvSpPr/>
              <p:nvPr/>
            </p:nvSpPr>
            <p:spPr>
              <a:xfrm>
                <a:off x="0" y="0"/>
                <a:ext cx="5647208" cy="307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765" y="21600"/>
                    </a:lnTo>
                    <a:lnTo>
                      <a:pt x="21600" y="354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6FB0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37" name="object 5"/>
          <p:cNvSpPr/>
          <p:nvPr/>
        </p:nvSpPr>
        <p:spPr>
          <a:xfrm>
            <a:off x="15062514" y="6675004"/>
            <a:ext cx="3225485" cy="3611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589" y="21600"/>
                </a:lnTo>
                <a:lnTo>
                  <a:pt x="0" y="19289"/>
                </a:lnTo>
                <a:lnTo>
                  <a:pt x="21591" y="0"/>
                </a:lnTo>
                <a:lnTo>
                  <a:pt x="21600" y="8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0" name="object 6"/>
          <p:cNvGrpSpPr/>
          <p:nvPr/>
        </p:nvGrpSpPr>
        <p:grpSpPr>
          <a:xfrm>
            <a:off x="11605442" y="815632"/>
            <a:ext cx="6682552" cy="8822754"/>
            <a:chOff x="0" y="0"/>
            <a:chExt cx="6682550" cy="8822752"/>
          </a:xfrm>
        </p:grpSpPr>
        <p:sp>
          <p:nvSpPr>
            <p:cNvPr id="138" name="object 7"/>
            <p:cNvSpPr/>
            <p:nvPr/>
          </p:nvSpPr>
          <p:spPr>
            <a:xfrm>
              <a:off x="4252066" y="0"/>
              <a:ext cx="2430485" cy="2622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1" y="21600"/>
                  </a:moveTo>
                  <a:lnTo>
                    <a:pt x="0" y="20017"/>
                  </a:lnTo>
                  <a:lnTo>
                    <a:pt x="21600" y="0"/>
                  </a:lnTo>
                  <a:lnTo>
                    <a:pt x="21600" y="3187"/>
                  </a:lnTo>
                  <a:lnTo>
                    <a:pt x="1731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object 8"/>
            <p:cNvSpPr/>
            <p:nvPr/>
          </p:nvSpPr>
          <p:spPr>
            <a:xfrm>
              <a:off x="0" y="2450634"/>
              <a:ext cx="6372148" cy="637211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1" name="object 9"/>
          <p:cNvSpPr txBox="1">
            <a:spLocks noGrp="1"/>
          </p:cNvSpPr>
          <p:nvPr>
            <p:ph type="title"/>
          </p:nvPr>
        </p:nvSpPr>
        <p:spPr>
          <a:xfrm>
            <a:off x="3916405" y="1243038"/>
            <a:ext cx="6446521" cy="791211"/>
          </a:xfrm>
          <a:prstGeom prst="rect">
            <a:avLst/>
          </a:prstGeom>
        </p:spPr>
        <p:txBody>
          <a:bodyPr/>
          <a:lstStyle/>
          <a:p>
            <a:pPr indent="11175" defTabSz="804672">
              <a:defRPr sz="4400" spc="-44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Appendicular</a:t>
            </a:r>
            <a:r>
              <a:rPr spc="-616"/>
              <a:t> Skeleton</a:t>
            </a:r>
          </a:p>
        </p:txBody>
      </p:sp>
      <p:sp>
        <p:nvSpPr>
          <p:cNvPr id="142" name="object 10"/>
          <p:cNvSpPr txBox="1"/>
          <p:nvPr/>
        </p:nvSpPr>
        <p:spPr>
          <a:xfrm>
            <a:off x="3925696" y="2988129"/>
            <a:ext cx="6423661" cy="4025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99694" marR="5080" indent="-87629" algn="r">
              <a:lnSpc>
                <a:spcPct val="100800"/>
              </a:lnSpc>
              <a:defRPr sz="3000" spc="-6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</a:t>
            </a:r>
            <a:r>
              <a:rPr spc="-95"/>
              <a:t>appendicular </a:t>
            </a:r>
            <a:r>
              <a:rPr spc="-55"/>
              <a:t>skeleton</a:t>
            </a:r>
            <a:r>
              <a:rPr spc="-475"/>
              <a:t> </a:t>
            </a:r>
            <a:r>
              <a:rPr spc="-90"/>
              <a:t>includes</a:t>
            </a:r>
            <a:r>
              <a:rPr spc="-209"/>
              <a:t> </a:t>
            </a:r>
            <a:r>
              <a:t>the </a:t>
            </a:r>
            <a:r>
              <a:rPr spc="-60"/>
              <a:t> </a:t>
            </a:r>
            <a:r>
              <a:rPr spc="-80"/>
              <a:t>limbs </a:t>
            </a:r>
            <a:r>
              <a:rPr spc="-30"/>
              <a:t>and </a:t>
            </a:r>
            <a:r>
              <a:rPr spc="-104"/>
              <a:t>their </a:t>
            </a:r>
            <a:r>
              <a:rPr spc="-55"/>
              <a:t>attachments</a:t>
            </a:r>
            <a:r>
              <a:rPr spc="-670"/>
              <a:t> </a:t>
            </a:r>
            <a:r>
              <a:rPr spc="10"/>
              <a:t>to</a:t>
            </a:r>
            <a:r>
              <a:rPr spc="-220"/>
              <a:t> </a:t>
            </a:r>
            <a:r>
              <a:t>the </a:t>
            </a:r>
            <a:r>
              <a:rPr spc="-60"/>
              <a:t> </a:t>
            </a:r>
            <a:r>
              <a:rPr spc="-95"/>
              <a:t>axial skeleton. </a:t>
            </a:r>
            <a:r>
              <a:rPr spc="-70"/>
              <a:t>It </a:t>
            </a:r>
            <a:r>
              <a:rPr spc="-50"/>
              <a:t>allows</a:t>
            </a:r>
            <a:r>
              <a:rPr spc="-615"/>
              <a:t> </a:t>
            </a:r>
            <a:r>
              <a:rPr spc="-45"/>
              <a:t>for</a:t>
            </a:r>
            <a:r>
              <a:rPr spc="-220"/>
              <a:t> </a:t>
            </a:r>
            <a:r>
              <a:rPr spc="-25"/>
              <a:t>movement </a:t>
            </a:r>
            <a:r>
              <a:rPr spc="-70"/>
              <a:t> </a:t>
            </a:r>
            <a:r>
              <a:rPr spc="-30"/>
              <a:t>and </a:t>
            </a:r>
            <a:r>
              <a:rPr spc="-55"/>
              <a:t>locomotion. </a:t>
            </a:r>
            <a:r>
              <a:t>The</a:t>
            </a:r>
            <a:r>
              <a:rPr spc="-650"/>
              <a:t> </a:t>
            </a:r>
            <a:r>
              <a:rPr spc="-80"/>
              <a:t>upper</a:t>
            </a:r>
            <a:r>
              <a:rPr spc="-229"/>
              <a:t> </a:t>
            </a:r>
            <a:r>
              <a:rPr spc="-80"/>
              <a:t>limbs </a:t>
            </a:r>
            <a:r>
              <a:rPr spc="35"/>
              <a:t> </a:t>
            </a:r>
            <a:r>
              <a:rPr spc="-35"/>
              <a:t>consist </a:t>
            </a:r>
            <a:r>
              <a:rPr spc="10"/>
              <a:t>of</a:t>
            </a:r>
            <a:r>
              <a:rPr spc="-695"/>
              <a:t> </a:t>
            </a:r>
            <a:r>
              <a:t>the </a:t>
            </a:r>
            <a:r>
              <a:rPr spc="-95"/>
              <a:t>humerus, </a:t>
            </a:r>
            <a:r>
              <a:rPr spc="-135"/>
              <a:t>radius,</a:t>
            </a:r>
            <a:r>
              <a:rPr spc="-220"/>
              <a:t> </a:t>
            </a:r>
            <a:r>
              <a:rPr spc="-160"/>
              <a:t>ulna, </a:t>
            </a:r>
            <a:r>
              <a:rPr spc="-390"/>
              <a:t> </a:t>
            </a:r>
            <a:r>
              <a:rPr spc="-145"/>
              <a:t>carpals, </a:t>
            </a:r>
            <a:r>
              <a:rPr spc="-114"/>
              <a:t>metacarpals, </a:t>
            </a:r>
            <a:r>
              <a:rPr spc="-30"/>
              <a:t>and</a:t>
            </a:r>
            <a:r>
              <a:rPr spc="-415"/>
              <a:t> </a:t>
            </a:r>
            <a:r>
              <a:rPr spc="-75"/>
              <a:t>phalanges.</a:t>
            </a:r>
          </a:p>
          <a:p>
            <a:pPr marL="108584" marR="5080" indent="215264" algn="r">
              <a:lnSpc>
                <a:spcPct val="100400"/>
              </a:lnSpc>
              <a:defRPr sz="3000" spc="-6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</a:t>
            </a:r>
            <a:r>
              <a:rPr spc="-220"/>
              <a:t> </a:t>
            </a:r>
            <a:r>
              <a:t>lower</a:t>
            </a:r>
            <a:r>
              <a:rPr spc="-215"/>
              <a:t> </a:t>
            </a:r>
            <a:r>
              <a:rPr spc="-80"/>
              <a:t>limbs</a:t>
            </a:r>
            <a:r>
              <a:rPr spc="-215"/>
              <a:t> </a:t>
            </a:r>
            <a:r>
              <a:rPr spc="-35"/>
              <a:t>consist</a:t>
            </a:r>
            <a:r>
              <a:rPr spc="-215"/>
              <a:t> </a:t>
            </a:r>
            <a:r>
              <a:rPr spc="10"/>
              <a:t>of</a:t>
            </a:r>
            <a:r>
              <a:rPr spc="-215"/>
              <a:t> </a:t>
            </a:r>
            <a:r>
              <a:t>the</a:t>
            </a:r>
            <a:r>
              <a:rPr spc="-215"/>
              <a:t> </a:t>
            </a:r>
            <a:r>
              <a:rPr spc="-170"/>
              <a:t>femur, </a:t>
            </a:r>
            <a:r>
              <a:rPr spc="-390"/>
              <a:t> </a:t>
            </a:r>
            <a:r>
              <a:rPr spc="-175"/>
              <a:t>tibia, </a:t>
            </a:r>
            <a:r>
              <a:rPr spc="-130"/>
              <a:t>ﬁbula, </a:t>
            </a:r>
            <a:r>
              <a:rPr spc="-120"/>
              <a:t>tarsals, </a:t>
            </a:r>
            <a:r>
              <a:rPr spc="-100"/>
              <a:t>metatarsals,</a:t>
            </a:r>
            <a:r>
              <a:rPr spc="-480"/>
              <a:t> </a:t>
            </a:r>
            <a:r>
              <a:rPr spc="-30"/>
              <a:t>and</a:t>
            </a:r>
          </a:p>
          <a:p>
            <a:pPr marR="5080" algn="r">
              <a:defRPr sz="3000" spc="-4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</a:t>
            </a:r>
            <a:r>
              <a:rPr spc="10"/>
              <a:t>h</a:t>
            </a:r>
            <a:r>
              <a:rPr spc="-65"/>
              <a:t>a</a:t>
            </a:r>
            <a:r>
              <a:rPr spc="-215"/>
              <a:t>l</a:t>
            </a:r>
            <a:r>
              <a:rPr spc="-65"/>
              <a:t>a</a:t>
            </a:r>
            <a:r>
              <a:rPr spc="15"/>
              <a:t>n</a:t>
            </a:r>
            <a:r>
              <a:rPr spc="120"/>
              <a:t>g</a:t>
            </a:r>
            <a:r>
              <a:rPr spc="-110"/>
              <a:t>e</a:t>
            </a:r>
            <a:r>
              <a:rPr spc="45"/>
              <a:t>s</a:t>
            </a:r>
            <a:r>
              <a:rPr spc="-440"/>
              <a:t>.</a:t>
            </a:r>
          </a:p>
        </p:txBody>
      </p:sp>
      <p:sp>
        <p:nvSpPr>
          <p:cNvPr id="143" name="object 11"/>
          <p:cNvSpPr/>
          <p:nvPr/>
        </p:nvSpPr>
        <p:spPr>
          <a:xfrm>
            <a:off x="6332875" y="2645487"/>
            <a:ext cx="4048126" cy="95251"/>
          </a:xfrm>
          <a:prstGeom prst="rect">
            <a:avLst/>
          </a:pr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6" name="object 12"/>
          <p:cNvGrpSpPr/>
          <p:nvPr/>
        </p:nvGrpSpPr>
        <p:grpSpPr>
          <a:xfrm>
            <a:off x="-1" y="686047"/>
            <a:ext cx="3863859" cy="9600953"/>
            <a:chOff x="0" y="0"/>
            <a:chExt cx="3863857" cy="9600951"/>
          </a:xfrm>
        </p:grpSpPr>
        <p:sp>
          <p:nvSpPr>
            <p:cNvPr id="144" name="object 13"/>
            <p:cNvSpPr/>
            <p:nvPr/>
          </p:nvSpPr>
          <p:spPr>
            <a:xfrm>
              <a:off x="0" y="0"/>
              <a:ext cx="2930146" cy="5860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079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object 14"/>
            <p:cNvSpPr/>
            <p:nvPr/>
          </p:nvSpPr>
          <p:spPr>
            <a:xfrm>
              <a:off x="0" y="5530899"/>
              <a:ext cx="3863858" cy="4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72" y="21600"/>
                  </a:moveTo>
                  <a:lnTo>
                    <a:pt x="0" y="21600"/>
                  </a:lnTo>
                  <a:lnTo>
                    <a:pt x="0" y="3395"/>
                  </a:lnTo>
                  <a:lnTo>
                    <a:pt x="3576" y="0"/>
                  </a:lnTo>
                  <a:lnTo>
                    <a:pt x="21600" y="17111"/>
                  </a:lnTo>
                  <a:lnTo>
                    <a:pt x="16872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object 2"/>
          <p:cNvGrpSpPr/>
          <p:nvPr/>
        </p:nvGrpSpPr>
        <p:grpSpPr>
          <a:xfrm>
            <a:off x="12640780" y="-1"/>
            <a:ext cx="5647220" cy="5734129"/>
            <a:chOff x="0" y="0"/>
            <a:chExt cx="5647219" cy="5734126"/>
          </a:xfrm>
        </p:grpSpPr>
        <p:sp>
          <p:nvSpPr>
            <p:cNvPr id="148" name="object 3"/>
            <p:cNvSpPr/>
            <p:nvPr/>
          </p:nvSpPr>
          <p:spPr>
            <a:xfrm>
              <a:off x="3732351" y="2795252"/>
              <a:ext cx="1914869" cy="293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52" y="21600"/>
                  </a:moveTo>
                  <a:lnTo>
                    <a:pt x="0" y="12776"/>
                  </a:lnTo>
                  <a:lnTo>
                    <a:pt x="19623" y="0"/>
                  </a:lnTo>
                  <a:lnTo>
                    <a:pt x="21600" y="1288"/>
                  </a:lnTo>
                  <a:lnTo>
                    <a:pt x="21600" y="16360"/>
                  </a:lnTo>
                  <a:lnTo>
                    <a:pt x="13552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51" name="object 4"/>
            <p:cNvGrpSpPr/>
            <p:nvPr/>
          </p:nvGrpSpPr>
          <p:grpSpPr>
            <a:xfrm>
              <a:off x="-1" y="0"/>
              <a:ext cx="5647209" cy="4628616"/>
              <a:chOff x="0" y="0"/>
              <a:chExt cx="5647207" cy="4628616"/>
            </a:xfrm>
          </p:grpSpPr>
          <p:sp>
            <p:nvSpPr>
              <p:cNvPr id="149" name="Shape"/>
              <p:cNvSpPr/>
              <p:nvPr/>
            </p:nvSpPr>
            <p:spPr>
              <a:xfrm>
                <a:off x="3196704" y="2257514"/>
                <a:ext cx="2370316" cy="2371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765"/>
                    </a:moveTo>
                    <a:lnTo>
                      <a:pt x="15852" y="0"/>
                    </a:lnTo>
                    <a:lnTo>
                      <a:pt x="0" y="15835"/>
                    </a:lnTo>
                    <a:lnTo>
                      <a:pt x="5748" y="21600"/>
                    </a:lnTo>
                    <a:lnTo>
                      <a:pt x="21600" y="5765"/>
                    </a:lnTo>
                    <a:close/>
                  </a:path>
                </a:pathLst>
              </a:custGeom>
              <a:solidFill>
                <a:srgbClr val="6FB0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Shape"/>
              <p:cNvSpPr/>
              <p:nvPr/>
            </p:nvSpPr>
            <p:spPr>
              <a:xfrm>
                <a:off x="0" y="0"/>
                <a:ext cx="5647208" cy="307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765" y="21600"/>
                    </a:lnTo>
                    <a:lnTo>
                      <a:pt x="21600" y="354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6FB0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53" name="object 5"/>
          <p:cNvSpPr/>
          <p:nvPr/>
        </p:nvSpPr>
        <p:spPr>
          <a:xfrm>
            <a:off x="15062514" y="6675004"/>
            <a:ext cx="3225485" cy="3611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589" y="21600"/>
                </a:lnTo>
                <a:lnTo>
                  <a:pt x="0" y="19289"/>
                </a:lnTo>
                <a:lnTo>
                  <a:pt x="21591" y="0"/>
                </a:lnTo>
                <a:lnTo>
                  <a:pt x="21600" y="8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6" name="object 6"/>
          <p:cNvGrpSpPr/>
          <p:nvPr/>
        </p:nvGrpSpPr>
        <p:grpSpPr>
          <a:xfrm>
            <a:off x="11605442" y="815632"/>
            <a:ext cx="6682552" cy="8822754"/>
            <a:chOff x="0" y="0"/>
            <a:chExt cx="6682550" cy="8822752"/>
          </a:xfrm>
        </p:grpSpPr>
        <p:sp>
          <p:nvSpPr>
            <p:cNvPr id="154" name="object 7"/>
            <p:cNvSpPr/>
            <p:nvPr/>
          </p:nvSpPr>
          <p:spPr>
            <a:xfrm>
              <a:off x="4252066" y="0"/>
              <a:ext cx="2430485" cy="2622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1" y="21600"/>
                  </a:moveTo>
                  <a:lnTo>
                    <a:pt x="0" y="20017"/>
                  </a:lnTo>
                  <a:lnTo>
                    <a:pt x="21600" y="0"/>
                  </a:lnTo>
                  <a:lnTo>
                    <a:pt x="21600" y="3187"/>
                  </a:lnTo>
                  <a:lnTo>
                    <a:pt x="1731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object 8"/>
            <p:cNvSpPr/>
            <p:nvPr/>
          </p:nvSpPr>
          <p:spPr>
            <a:xfrm>
              <a:off x="0" y="2450634"/>
              <a:ext cx="6372148" cy="637211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7" name="object 9"/>
          <p:cNvSpPr txBox="1">
            <a:spLocks noGrp="1"/>
          </p:cNvSpPr>
          <p:nvPr>
            <p:ph type="title"/>
          </p:nvPr>
        </p:nvSpPr>
        <p:spPr>
          <a:xfrm>
            <a:off x="5808601" y="1223988"/>
            <a:ext cx="4554222" cy="962661"/>
          </a:xfrm>
          <a:prstGeom prst="rect">
            <a:avLst/>
          </a:prstGeom>
        </p:spPr>
        <p:txBody>
          <a:bodyPr/>
          <a:lstStyle/>
          <a:p>
            <a:pPr indent="11175" defTabSz="804672">
              <a:defRPr sz="5368" spc="-792">
                <a:latin typeface="Arial Black"/>
                <a:ea typeface="Arial Black"/>
                <a:cs typeface="Arial Black"/>
                <a:sym typeface="Arial Black"/>
              </a:defRPr>
            </a:pPr>
            <a:r>
              <a:t>Bone</a:t>
            </a:r>
            <a:r>
              <a:rPr spc="-703"/>
              <a:t> </a:t>
            </a:r>
            <a:r>
              <a:rPr spc="-616"/>
              <a:t>Growth</a:t>
            </a:r>
          </a:p>
        </p:txBody>
      </p:sp>
      <p:sp>
        <p:nvSpPr>
          <p:cNvPr id="158" name="object 10"/>
          <p:cNvSpPr txBox="1"/>
          <p:nvPr/>
        </p:nvSpPr>
        <p:spPr>
          <a:xfrm>
            <a:off x="3873756" y="2988129"/>
            <a:ext cx="6475096" cy="451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386079" algn="r">
              <a:lnSpc>
                <a:spcPct val="100800"/>
              </a:lnSpc>
              <a:defRPr sz="3000" spc="2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Bones </a:t>
            </a:r>
            <a:r>
              <a:rPr spc="20"/>
              <a:t>grow</a:t>
            </a:r>
            <a:r>
              <a:rPr spc="-665"/>
              <a:t> </a:t>
            </a:r>
            <a:r>
              <a:rPr spc="-30"/>
              <a:t>and </a:t>
            </a:r>
            <a:r>
              <a:rPr spc="-60"/>
              <a:t>develop</a:t>
            </a:r>
            <a:r>
              <a:rPr spc="-220"/>
              <a:t> </a:t>
            </a:r>
            <a:r>
              <a:rPr spc="-10"/>
              <a:t>throughout </a:t>
            </a:r>
            <a:r>
              <a:rPr spc="-70"/>
              <a:t> </a:t>
            </a:r>
            <a:r>
              <a:rPr spc="-40"/>
              <a:t>childhood </a:t>
            </a:r>
            <a:r>
              <a:rPr spc="-30"/>
              <a:t>and</a:t>
            </a:r>
            <a:r>
              <a:rPr spc="-434"/>
              <a:t> </a:t>
            </a:r>
            <a:r>
              <a:rPr spc="-110"/>
              <a:t>adolescence.</a:t>
            </a:r>
            <a:r>
              <a:rPr spc="-295"/>
              <a:t> </a:t>
            </a:r>
            <a:r>
              <a:rPr spc="-65"/>
              <a:t>The </a:t>
            </a:r>
            <a:r>
              <a:rPr spc="-60"/>
              <a:t> </a:t>
            </a:r>
            <a:r>
              <a:rPr spc="0"/>
              <a:t>growth</a:t>
            </a:r>
            <a:r>
              <a:rPr spc="-220"/>
              <a:t> </a:t>
            </a:r>
            <a:r>
              <a:rPr spc="-80"/>
              <a:t>plates</a:t>
            </a:r>
            <a:r>
              <a:rPr spc="-220"/>
              <a:t> </a:t>
            </a:r>
            <a:r>
              <a:rPr spc="-80"/>
              <a:t>at</a:t>
            </a:r>
            <a:r>
              <a:rPr spc="-220"/>
              <a:t> </a:t>
            </a:r>
            <a:r>
              <a:rPr spc="-65"/>
              <a:t>the</a:t>
            </a:r>
            <a:r>
              <a:rPr spc="-220"/>
              <a:t> </a:t>
            </a:r>
            <a:r>
              <a:rPr spc="-25"/>
              <a:t>ends</a:t>
            </a:r>
            <a:r>
              <a:rPr spc="-220"/>
              <a:t> </a:t>
            </a:r>
            <a:r>
              <a:rPr spc="10"/>
              <a:t>of</a:t>
            </a:r>
            <a:r>
              <a:rPr spc="-220"/>
              <a:t> </a:t>
            </a:r>
            <a:r>
              <a:rPr spc="10"/>
              <a:t>long </a:t>
            </a:r>
            <a:r>
              <a:rPr spc="70"/>
              <a:t> </a:t>
            </a:r>
            <a:r>
              <a:rPr spc="5"/>
              <a:t>bones </a:t>
            </a:r>
            <a:r>
              <a:rPr spc="-125"/>
              <a:t>are </a:t>
            </a:r>
            <a:r>
              <a:rPr spc="-60"/>
              <a:t>responsible</a:t>
            </a:r>
            <a:r>
              <a:rPr spc="-570"/>
              <a:t> </a:t>
            </a:r>
            <a:r>
              <a:rPr spc="-45"/>
              <a:t>for</a:t>
            </a:r>
            <a:r>
              <a:rPr spc="-229"/>
              <a:t> </a:t>
            </a:r>
            <a:r>
              <a:rPr spc="-5"/>
              <a:t>bone </a:t>
            </a:r>
            <a:r>
              <a:rPr spc="-60"/>
              <a:t> </a:t>
            </a:r>
            <a:r>
              <a:rPr spc="-65"/>
              <a:t>growth. </a:t>
            </a:r>
            <a:r>
              <a:rPr spc="20"/>
              <a:t>Hormones</a:t>
            </a:r>
            <a:r>
              <a:rPr spc="-395"/>
              <a:t> </a:t>
            </a:r>
            <a:r>
              <a:rPr spc="-145"/>
              <a:t>like</a:t>
            </a:r>
            <a:r>
              <a:rPr spc="-229"/>
              <a:t> </a:t>
            </a:r>
            <a:r>
              <a:rPr spc="0"/>
              <a:t>growth </a:t>
            </a:r>
            <a:r>
              <a:rPr spc="5"/>
              <a:t> hormone</a:t>
            </a:r>
            <a:r>
              <a:rPr spc="-225"/>
              <a:t> </a:t>
            </a:r>
            <a:r>
              <a:rPr spc="-30"/>
              <a:t>and</a:t>
            </a:r>
            <a:r>
              <a:rPr spc="-225"/>
              <a:t> </a:t>
            </a:r>
            <a:r>
              <a:rPr spc="-10"/>
              <a:t>sex</a:t>
            </a:r>
            <a:r>
              <a:rPr spc="-225"/>
              <a:t> </a:t>
            </a:r>
            <a:r>
              <a:rPr spc="10"/>
              <a:t>hormones</a:t>
            </a:r>
            <a:r>
              <a:rPr spc="-225"/>
              <a:t> </a:t>
            </a:r>
            <a:r>
              <a:rPr spc="-80"/>
              <a:t>play</a:t>
            </a:r>
            <a:r>
              <a:rPr spc="-225"/>
              <a:t> </a:t>
            </a:r>
            <a:r>
              <a:rPr spc="-65"/>
              <a:t>a</a:t>
            </a:r>
            <a:r>
              <a:rPr spc="-225"/>
              <a:t> </a:t>
            </a:r>
            <a:r>
              <a:rPr spc="-100"/>
              <a:t>role </a:t>
            </a:r>
            <a:r>
              <a:rPr spc="-60"/>
              <a:t> </a:t>
            </a:r>
            <a:r>
              <a:rPr spc="-85"/>
              <a:t>in</a:t>
            </a:r>
            <a:r>
              <a:rPr spc="-229"/>
              <a:t> </a:t>
            </a:r>
            <a:r>
              <a:rPr spc="-5"/>
              <a:t>bone</a:t>
            </a:r>
            <a:r>
              <a:rPr spc="-225"/>
              <a:t> </a:t>
            </a:r>
            <a:r>
              <a:rPr spc="0"/>
              <a:t>growth</a:t>
            </a:r>
            <a:r>
              <a:rPr spc="-225"/>
              <a:t> </a:t>
            </a:r>
            <a:r>
              <a:rPr spc="-30"/>
              <a:t>and</a:t>
            </a:r>
            <a:r>
              <a:rPr spc="-229"/>
              <a:t> </a:t>
            </a:r>
            <a:r>
              <a:rPr spc="-85"/>
              <a:t>development.</a:t>
            </a:r>
          </a:p>
          <a:p>
            <a:pPr marL="132714" marR="5080" indent="8890" algn="r">
              <a:lnSpc>
                <a:spcPts val="3700"/>
              </a:lnSpc>
              <a:defRPr sz="3000" spc="1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Bone</a:t>
            </a:r>
            <a:r>
              <a:rPr spc="-225"/>
              <a:t> </a:t>
            </a:r>
            <a:r>
              <a:rPr spc="0"/>
              <a:t>growth</a:t>
            </a:r>
            <a:r>
              <a:rPr spc="-220"/>
              <a:t> </a:t>
            </a:r>
            <a:r>
              <a:t>stops</a:t>
            </a:r>
            <a:r>
              <a:rPr spc="-225"/>
              <a:t> </a:t>
            </a:r>
            <a:r>
              <a:rPr spc="-85"/>
              <a:t>in</a:t>
            </a:r>
            <a:r>
              <a:rPr spc="-225"/>
              <a:t> </a:t>
            </a:r>
            <a:r>
              <a:rPr spc="-104"/>
              <a:t>early</a:t>
            </a:r>
            <a:r>
              <a:rPr spc="-220"/>
              <a:t> </a:t>
            </a:r>
            <a:r>
              <a:rPr spc="-70"/>
              <a:t>adulthood, </a:t>
            </a:r>
            <a:r>
              <a:rPr spc="-390"/>
              <a:t> </a:t>
            </a:r>
            <a:r>
              <a:rPr spc="-65"/>
              <a:t>but</a:t>
            </a:r>
            <a:r>
              <a:rPr spc="-220"/>
              <a:t> </a:t>
            </a:r>
            <a:r>
              <a:rPr spc="5"/>
              <a:t>bones</a:t>
            </a:r>
            <a:r>
              <a:rPr spc="-215"/>
              <a:t> </a:t>
            </a:r>
            <a:r>
              <a:rPr spc="-80"/>
              <a:t>can</a:t>
            </a:r>
            <a:r>
              <a:rPr spc="-215"/>
              <a:t> </a:t>
            </a:r>
            <a:r>
              <a:rPr spc="-130"/>
              <a:t>still</a:t>
            </a:r>
            <a:r>
              <a:rPr spc="-215"/>
              <a:t> </a:t>
            </a:r>
            <a:r>
              <a:rPr spc="-65"/>
              <a:t>adapt</a:t>
            </a:r>
            <a:r>
              <a:rPr spc="-220"/>
              <a:t> </a:t>
            </a:r>
            <a:r>
              <a:rPr spc="-30"/>
              <a:t>and</a:t>
            </a:r>
            <a:r>
              <a:rPr spc="-215"/>
              <a:t> </a:t>
            </a:r>
            <a:r>
              <a:rPr spc="-80"/>
              <a:t>remodel</a:t>
            </a:r>
          </a:p>
          <a:p>
            <a:pPr marR="5080" algn="r">
              <a:lnSpc>
                <a:spcPts val="3500"/>
              </a:lnSpc>
              <a:defRPr sz="3000" spc="-1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throughout</a:t>
            </a:r>
            <a:r>
              <a:rPr spc="-290"/>
              <a:t> </a:t>
            </a:r>
            <a:r>
              <a:rPr spc="-209"/>
              <a:t>life.</a:t>
            </a:r>
          </a:p>
        </p:txBody>
      </p:sp>
      <p:sp>
        <p:nvSpPr>
          <p:cNvPr id="159" name="object 11"/>
          <p:cNvSpPr/>
          <p:nvPr/>
        </p:nvSpPr>
        <p:spPr>
          <a:xfrm>
            <a:off x="6332875" y="2645487"/>
            <a:ext cx="4048126" cy="95251"/>
          </a:xfrm>
          <a:prstGeom prst="rect">
            <a:avLst/>
          </a:pr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62" name="object 12"/>
          <p:cNvGrpSpPr/>
          <p:nvPr/>
        </p:nvGrpSpPr>
        <p:grpSpPr>
          <a:xfrm>
            <a:off x="-1" y="686047"/>
            <a:ext cx="3863859" cy="9600953"/>
            <a:chOff x="0" y="0"/>
            <a:chExt cx="3863857" cy="9600951"/>
          </a:xfrm>
        </p:grpSpPr>
        <p:sp>
          <p:nvSpPr>
            <p:cNvPr id="160" name="object 13"/>
            <p:cNvSpPr/>
            <p:nvPr/>
          </p:nvSpPr>
          <p:spPr>
            <a:xfrm>
              <a:off x="0" y="0"/>
              <a:ext cx="2930146" cy="5860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079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object 14"/>
            <p:cNvSpPr/>
            <p:nvPr/>
          </p:nvSpPr>
          <p:spPr>
            <a:xfrm>
              <a:off x="0" y="5530899"/>
              <a:ext cx="3863858" cy="407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72" y="21600"/>
                  </a:moveTo>
                  <a:lnTo>
                    <a:pt x="0" y="21600"/>
                  </a:lnTo>
                  <a:lnTo>
                    <a:pt x="0" y="3395"/>
                  </a:lnTo>
                  <a:lnTo>
                    <a:pt x="3576" y="0"/>
                  </a:lnTo>
                  <a:lnTo>
                    <a:pt x="21600" y="17111"/>
                  </a:lnTo>
                  <a:lnTo>
                    <a:pt x="16872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object 2"/>
          <p:cNvGrpSpPr/>
          <p:nvPr/>
        </p:nvGrpSpPr>
        <p:grpSpPr>
          <a:xfrm>
            <a:off x="5286" y="-1"/>
            <a:ext cx="18278459" cy="10287000"/>
            <a:chOff x="0" y="0"/>
            <a:chExt cx="18278457" cy="10286999"/>
          </a:xfrm>
        </p:grpSpPr>
        <p:sp>
          <p:nvSpPr>
            <p:cNvPr id="164" name="object 3"/>
            <p:cNvSpPr/>
            <p:nvPr/>
          </p:nvSpPr>
          <p:spPr>
            <a:xfrm>
              <a:off x="0" y="5791"/>
              <a:ext cx="18278459" cy="1028120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object 4"/>
            <p:cNvSpPr/>
            <p:nvPr/>
          </p:nvSpPr>
          <p:spPr>
            <a:xfrm>
              <a:off x="9844577" y="1266201"/>
              <a:ext cx="6448428" cy="644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10796"/>
                  </a:lnTo>
                  <a:lnTo>
                    <a:pt x="10800" y="0"/>
                  </a:lnTo>
                  <a:lnTo>
                    <a:pt x="21600" y="10796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484B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object 5"/>
            <p:cNvSpPr/>
            <p:nvPr/>
          </p:nvSpPr>
          <p:spPr>
            <a:xfrm>
              <a:off x="7153953" y="-1"/>
              <a:ext cx="6448427" cy="3677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661"/>
                  </a:lnTo>
                  <a:lnTo>
                    <a:pt x="1517" y="0"/>
                  </a:lnTo>
                  <a:lnTo>
                    <a:pt x="20083" y="0"/>
                  </a:lnTo>
                  <a:lnTo>
                    <a:pt x="21600" y="2661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6FB0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object 6"/>
            <p:cNvSpPr/>
            <p:nvPr/>
          </p:nvSpPr>
          <p:spPr>
            <a:xfrm>
              <a:off x="11199983" y="2895"/>
              <a:ext cx="7077076" cy="10277476"/>
            </a:xfrm>
            <a:prstGeom prst="rect">
              <a:avLst/>
            </a:prstGeom>
            <a:solidFill>
              <a:srgbClr val="2829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9" name="object 7"/>
          <p:cNvSpPr txBox="1">
            <a:spLocks noGrp="1"/>
          </p:cNvSpPr>
          <p:nvPr>
            <p:ph type="title"/>
          </p:nvPr>
        </p:nvSpPr>
        <p:spPr>
          <a:xfrm>
            <a:off x="373524" y="1924623"/>
            <a:ext cx="17540952" cy="962662"/>
          </a:xfrm>
          <a:prstGeom prst="rect">
            <a:avLst/>
          </a:prstGeom>
        </p:spPr>
        <p:txBody>
          <a:bodyPr/>
          <a:lstStyle/>
          <a:p>
            <a:pPr indent="13337539">
              <a:spcBef>
                <a:spcPts val="100"/>
              </a:spcBef>
              <a:defRPr spc="99"/>
            </a:pPr>
            <a:r>
              <a:t>Bone</a:t>
            </a:r>
            <a:r>
              <a:rPr spc="-300"/>
              <a:t> </a:t>
            </a:r>
            <a:r>
              <a:rPr spc="199"/>
              <a:t>Health</a:t>
            </a:r>
          </a:p>
        </p:txBody>
      </p:sp>
      <p:sp>
        <p:nvSpPr>
          <p:cNvPr id="170" name="object 8"/>
          <p:cNvSpPr txBox="1"/>
          <p:nvPr/>
        </p:nvSpPr>
        <p:spPr>
          <a:xfrm>
            <a:off x="11864482" y="3603528"/>
            <a:ext cx="6057266" cy="314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889000" algn="r">
              <a:lnSpc>
                <a:spcPct val="99900"/>
              </a:lnSpc>
              <a:spcBef>
                <a:spcPts val="100"/>
              </a:spcBef>
              <a:defRPr sz="2700" spc="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Bone</a:t>
            </a:r>
            <a:r>
              <a:rPr spc="-590"/>
              <a:t> </a:t>
            </a:r>
            <a:r>
              <a:rPr spc="-80"/>
              <a:t>health </a:t>
            </a:r>
            <a:r>
              <a:rPr spc="-70"/>
              <a:t>is </a:t>
            </a:r>
            <a:r>
              <a:rPr spc="-60"/>
              <a:t>important </a:t>
            </a:r>
            <a:r>
              <a:rPr spc="-50"/>
              <a:t>for</a:t>
            </a:r>
            <a:r>
              <a:rPr spc="-200"/>
              <a:t> </a:t>
            </a:r>
            <a:r>
              <a:rPr spc="-95"/>
              <a:t>overall </a:t>
            </a:r>
            <a:r>
              <a:rPr spc="-200"/>
              <a:t> </a:t>
            </a:r>
            <a:r>
              <a:rPr spc="-80"/>
              <a:t>health </a:t>
            </a:r>
            <a:r>
              <a:rPr spc="-40"/>
              <a:t>and </a:t>
            </a:r>
            <a:r>
              <a:rPr spc="-95"/>
              <a:t>well-being. </a:t>
            </a:r>
            <a:r>
              <a:rPr spc="50"/>
              <a:t>A</a:t>
            </a:r>
            <a:r>
              <a:rPr spc="-580"/>
              <a:t> </a:t>
            </a:r>
            <a:r>
              <a:rPr spc="-95"/>
              <a:t>balanced</a:t>
            </a:r>
            <a:r>
              <a:rPr spc="-200"/>
              <a:t> </a:t>
            </a:r>
            <a:r>
              <a:rPr spc="-104"/>
              <a:t>diet </a:t>
            </a:r>
            <a:r>
              <a:rPr spc="-70"/>
              <a:t> </a:t>
            </a:r>
            <a:r>
              <a:rPr spc="-60"/>
              <a:t>with</a:t>
            </a:r>
            <a:r>
              <a:rPr spc="-200"/>
              <a:t> </a:t>
            </a:r>
            <a:r>
              <a:rPr spc="-80"/>
              <a:t>adequate</a:t>
            </a:r>
            <a:r>
              <a:rPr spc="-200"/>
              <a:t> </a:t>
            </a:r>
            <a:r>
              <a:rPr spc="-120"/>
              <a:t>calcium</a:t>
            </a:r>
            <a:r>
              <a:rPr spc="-195"/>
              <a:t> </a:t>
            </a:r>
            <a:r>
              <a:rPr spc="-40"/>
              <a:t>and</a:t>
            </a:r>
            <a:r>
              <a:rPr spc="-200"/>
              <a:t> </a:t>
            </a:r>
            <a:r>
              <a:rPr spc="-75"/>
              <a:t>vitamin</a:t>
            </a:r>
            <a:r>
              <a:rPr spc="-195"/>
              <a:t> </a:t>
            </a:r>
            <a:r>
              <a:rPr spc="270"/>
              <a:t>D</a:t>
            </a:r>
            <a:r>
              <a:rPr spc="-200"/>
              <a:t> </a:t>
            </a:r>
            <a:r>
              <a:rPr spc="-70"/>
              <a:t>is </a:t>
            </a:r>
            <a:r>
              <a:rPr spc="20"/>
              <a:t> </a:t>
            </a:r>
            <a:r>
              <a:rPr spc="-75"/>
              <a:t>essential </a:t>
            </a:r>
            <a:r>
              <a:rPr spc="-50"/>
              <a:t>for </a:t>
            </a:r>
            <a:r>
              <a:rPr spc="-15"/>
              <a:t>bone</a:t>
            </a:r>
            <a:r>
              <a:rPr spc="-480"/>
              <a:t> </a:t>
            </a:r>
            <a:r>
              <a:rPr spc="-125"/>
              <a:t>health.</a:t>
            </a:r>
            <a:r>
              <a:rPr spc="-200"/>
              <a:t> </a:t>
            </a:r>
            <a:r>
              <a:rPr spc="-40"/>
              <a:t>Weight-bearing </a:t>
            </a:r>
            <a:r>
              <a:rPr spc="55"/>
              <a:t> </a:t>
            </a:r>
            <a:r>
              <a:rPr spc="-104"/>
              <a:t>exercise </a:t>
            </a:r>
            <a:r>
              <a:rPr spc="-40"/>
              <a:t>and </a:t>
            </a:r>
            <a:r>
              <a:rPr spc="-75"/>
              <a:t>physical </a:t>
            </a:r>
            <a:r>
              <a:rPr spc="-90"/>
              <a:t>activity</a:t>
            </a:r>
            <a:r>
              <a:rPr spc="-630"/>
              <a:t> </a:t>
            </a:r>
            <a:r>
              <a:rPr spc="-120"/>
              <a:t>are</a:t>
            </a:r>
            <a:r>
              <a:rPr spc="-209"/>
              <a:t> </a:t>
            </a:r>
            <a:r>
              <a:rPr spc="-35"/>
              <a:t>also </a:t>
            </a:r>
            <a:r>
              <a:rPr spc="55"/>
              <a:t> </a:t>
            </a:r>
            <a:r>
              <a:rPr spc="-60"/>
              <a:t>important </a:t>
            </a:r>
            <a:r>
              <a:rPr spc="-50"/>
              <a:t>for </a:t>
            </a:r>
            <a:r>
              <a:rPr spc="-60"/>
              <a:t>maintaining</a:t>
            </a:r>
            <a:r>
              <a:rPr spc="-480"/>
              <a:t> </a:t>
            </a:r>
            <a:r>
              <a:rPr spc="-15"/>
              <a:t>bone</a:t>
            </a:r>
            <a:r>
              <a:rPr spc="-200"/>
              <a:t> </a:t>
            </a:r>
            <a:r>
              <a:rPr spc="-55"/>
              <a:t>density </a:t>
            </a:r>
            <a:r>
              <a:t> </a:t>
            </a:r>
            <a:r>
              <a:rPr spc="-40"/>
              <a:t>and </a:t>
            </a:r>
            <a:r>
              <a:rPr spc="-85"/>
              <a:t>strength. </a:t>
            </a:r>
            <a:r>
              <a:rPr spc="-90"/>
              <a:t>Certain</a:t>
            </a:r>
            <a:r>
              <a:rPr spc="-469"/>
              <a:t> </a:t>
            </a:r>
            <a:r>
              <a:rPr spc="-110"/>
              <a:t>medical</a:t>
            </a:r>
            <a:r>
              <a:rPr spc="-195"/>
              <a:t> </a:t>
            </a:r>
            <a:r>
              <a:rPr spc="-45"/>
              <a:t>conditions </a:t>
            </a:r>
            <a:r>
              <a:rPr spc="20"/>
              <a:t> </a:t>
            </a:r>
            <a:r>
              <a:rPr spc="-40"/>
              <a:t>and</a:t>
            </a:r>
            <a:r>
              <a:rPr spc="-204"/>
              <a:t> </a:t>
            </a:r>
            <a:r>
              <a:rPr spc="-65"/>
              <a:t>medications</a:t>
            </a:r>
            <a:r>
              <a:rPr spc="-200"/>
              <a:t> </a:t>
            </a:r>
            <a:r>
              <a:rPr spc="-80"/>
              <a:t>can</a:t>
            </a:r>
            <a:r>
              <a:rPr spc="-204"/>
              <a:t> </a:t>
            </a:r>
            <a:r>
              <a:rPr spc="-104"/>
              <a:t>affect</a:t>
            </a:r>
            <a:r>
              <a:rPr spc="-200"/>
              <a:t> </a:t>
            </a:r>
            <a:r>
              <a:rPr spc="-15"/>
              <a:t>bone</a:t>
            </a:r>
            <a:r>
              <a:rPr spc="-204"/>
              <a:t> </a:t>
            </a:r>
            <a:r>
              <a:rPr spc="-125"/>
              <a:t>health.</a:t>
            </a:r>
          </a:p>
        </p:txBody>
      </p:sp>
      <p:sp>
        <p:nvSpPr>
          <p:cNvPr id="171" name="object 9"/>
          <p:cNvSpPr/>
          <p:nvPr/>
        </p:nvSpPr>
        <p:spPr>
          <a:xfrm>
            <a:off x="13908706" y="3250713"/>
            <a:ext cx="4048126" cy="95251"/>
          </a:xfrm>
          <a:prstGeom prst="rect">
            <a:avLst/>
          </a:prstGeom>
          <a:solidFill>
            <a:srgbClr val="6FB0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Introduction</vt:lpstr>
      <vt:lpstr>Bones</vt:lpstr>
      <vt:lpstr>Joints</vt:lpstr>
      <vt:lpstr>Axial Skeleton</vt:lpstr>
      <vt:lpstr>Appendicular Skeleton</vt:lpstr>
      <vt:lpstr>Bone Growth</vt:lpstr>
      <vt:lpstr>Bone Health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917676945714</cp:lastModifiedBy>
  <cp:revision>2</cp:revision>
  <dcterms:modified xsi:type="dcterms:W3CDTF">2023-09-09T04:05:10Z</dcterms:modified>
</cp:coreProperties>
</file>